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36"/>
  </p:notesMasterIdLst>
  <p:handoutMasterIdLst>
    <p:handoutMasterId r:id="rId37"/>
  </p:handoutMasterIdLst>
  <p:sldIdLst>
    <p:sldId id="256" r:id="rId2"/>
    <p:sldId id="306" r:id="rId3"/>
    <p:sldId id="257" r:id="rId4"/>
    <p:sldId id="307" r:id="rId5"/>
    <p:sldId id="304" r:id="rId6"/>
    <p:sldId id="322" r:id="rId7"/>
    <p:sldId id="263" r:id="rId8"/>
    <p:sldId id="278" r:id="rId9"/>
    <p:sldId id="279" r:id="rId10"/>
    <p:sldId id="280" r:id="rId11"/>
    <p:sldId id="281" r:id="rId12"/>
    <p:sldId id="267" r:id="rId13"/>
    <p:sldId id="380" r:id="rId14"/>
    <p:sldId id="272" r:id="rId15"/>
    <p:sldId id="305" r:id="rId16"/>
    <p:sldId id="277" r:id="rId17"/>
    <p:sldId id="310" r:id="rId18"/>
    <p:sldId id="312" r:id="rId19"/>
    <p:sldId id="313" r:id="rId20"/>
    <p:sldId id="308" r:id="rId21"/>
    <p:sldId id="261" r:id="rId22"/>
    <p:sldId id="262" r:id="rId23"/>
    <p:sldId id="299" r:id="rId24"/>
    <p:sldId id="309" r:id="rId25"/>
    <p:sldId id="282" r:id="rId26"/>
    <p:sldId id="283" r:id="rId27"/>
    <p:sldId id="284" r:id="rId28"/>
    <p:sldId id="303" r:id="rId29"/>
    <p:sldId id="321" r:id="rId30"/>
    <p:sldId id="320" r:id="rId31"/>
    <p:sldId id="318" r:id="rId32"/>
    <p:sldId id="293" r:id="rId33"/>
    <p:sldId id="294" r:id="rId34"/>
    <p:sldId id="319" r:id="rId35"/>
  </p:sldIdLst>
  <p:sldSz cx="9144000" cy="6858000" type="screen4x3"/>
  <p:notesSz cx="6669088" cy="97536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12A84-2EEA-41E7-89BD-D399323A9733}" v="5" dt="2022-03-18T13:15:19.761"/>
    <p1510:client id="{F6C65944-8D1C-4834-A462-B39B1ECA37CD}" v="3" dt="2022-03-18T13:13:12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664" autoAdjust="0"/>
  </p:normalViewPr>
  <p:slideViewPr>
    <p:cSldViewPr>
      <p:cViewPr varScale="1">
        <p:scale>
          <a:sx n="71" d="100"/>
          <a:sy n="71" d="100"/>
        </p:scale>
        <p:origin x="1526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ęben Andrzej" userId="5e0da89e-6983-4c0a-9d47-957e29b4b69b" providerId="ADAL" clId="{51812A84-2EEA-41E7-89BD-D399323A9733}"/>
    <pc:docChg chg="custSel delSld modSld sldOrd modMainMaster">
      <pc:chgData name="Bęben Andrzej" userId="5e0da89e-6983-4c0a-9d47-957e29b4b69b" providerId="ADAL" clId="{51812A84-2EEA-41E7-89BD-D399323A9733}" dt="2022-03-18T13:16:51.008" v="18" actId="47"/>
      <pc:docMkLst>
        <pc:docMk/>
      </pc:docMkLst>
      <pc:sldChg chg="modSp mod">
        <pc:chgData name="Bęben Andrzej" userId="5e0da89e-6983-4c0a-9d47-957e29b4b69b" providerId="ADAL" clId="{51812A84-2EEA-41E7-89BD-D399323A9733}" dt="2022-03-18T13:14:25.901" v="2" actId="27636"/>
        <pc:sldMkLst>
          <pc:docMk/>
          <pc:sldMk cId="0" sldId="256"/>
        </pc:sldMkLst>
        <pc:spChg chg="mod">
          <ac:chgData name="Bęben Andrzej" userId="5e0da89e-6983-4c0a-9d47-957e29b4b69b" providerId="ADAL" clId="{51812A84-2EEA-41E7-89BD-D399323A9733}" dt="2022-03-18T13:14:21.657" v="0"/>
          <ac:spMkLst>
            <pc:docMk/>
            <pc:sldMk cId="0" sldId="256"/>
            <ac:spMk id="2050" creationId="{00000000-0000-0000-0000-000000000000}"/>
          </ac:spMkLst>
        </pc:spChg>
        <pc:spChg chg="mod">
          <ac:chgData name="Bęben Andrzej" userId="5e0da89e-6983-4c0a-9d47-957e29b4b69b" providerId="ADAL" clId="{51812A84-2EEA-41E7-89BD-D399323A9733}" dt="2022-03-18T13:14:25.901" v="2" actId="27636"/>
          <ac:spMkLst>
            <pc:docMk/>
            <pc:sldMk cId="0" sldId="256"/>
            <ac:spMk id="2051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57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57"/>
            <ac:spMk id="4" creationId="{00000000-0000-0000-0000-000000000000}"/>
          </ac:spMkLst>
        </pc:spChg>
      </pc:sldChg>
      <pc:sldChg chg="modSp del mod">
        <pc:chgData name="Bęben Andrzej" userId="5e0da89e-6983-4c0a-9d47-957e29b4b69b" providerId="ADAL" clId="{51812A84-2EEA-41E7-89BD-D399323A9733}" dt="2022-03-18T13:15:35.018" v="11" actId="2696"/>
        <pc:sldMkLst>
          <pc:docMk/>
          <pc:sldMk cId="0" sldId="258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58"/>
            <ac:spMk id="6" creationId="{00000000-0000-0000-0000-000000000000}"/>
          </ac:spMkLst>
        </pc:spChg>
        <pc:picChg chg="mod">
          <ac:chgData name="Bęben Andrzej" userId="5e0da89e-6983-4c0a-9d47-957e29b4b69b" providerId="ADAL" clId="{51812A84-2EEA-41E7-89BD-D399323A9733}" dt="2022-03-18T13:15:31.845" v="10" actId="1076"/>
          <ac:picMkLst>
            <pc:docMk/>
            <pc:sldMk cId="0" sldId="258"/>
            <ac:picMk id="9" creationId="{7246D4E5-D7A0-4E30-AE98-6F52E303F75A}"/>
          </ac:picMkLst>
        </pc:picChg>
      </pc:sldChg>
      <pc:sldChg chg="modSp del">
        <pc:chgData name="Bęben Andrzej" userId="5e0da89e-6983-4c0a-9d47-957e29b4b69b" providerId="ADAL" clId="{51812A84-2EEA-41E7-89BD-D399323A9733}" dt="2022-03-18T13:16:34.344" v="17" actId="2696"/>
        <pc:sldMkLst>
          <pc:docMk/>
          <pc:sldMk cId="0" sldId="260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60"/>
            <ac:spMk id="5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61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61"/>
            <ac:spMk id="6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62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62"/>
            <ac:spMk id="6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63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63"/>
            <ac:spMk id="7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67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67"/>
            <ac:spMk id="4" creationId="{00000000-0000-0000-0000-000000000000}"/>
          </ac:spMkLst>
        </pc:spChg>
      </pc:sldChg>
      <pc:sldChg chg="modSp del">
        <pc:chgData name="Bęben Andrzej" userId="5e0da89e-6983-4c0a-9d47-957e29b4b69b" providerId="ADAL" clId="{51812A84-2EEA-41E7-89BD-D399323A9733}" dt="2022-03-18T13:15:55.472" v="14" actId="2696"/>
        <pc:sldMkLst>
          <pc:docMk/>
          <pc:sldMk cId="0" sldId="269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69"/>
            <ac:spMk id="6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72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72"/>
            <ac:spMk id="5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77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77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78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78"/>
            <ac:spMk id="5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79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79"/>
            <ac:spMk id="6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80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80"/>
            <ac:spMk id="7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81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81"/>
            <ac:spMk id="11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82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82"/>
            <ac:spMk id="17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83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83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84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84"/>
            <ac:spMk id="2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93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93"/>
            <ac:spMk id="58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94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94"/>
            <ac:spMk id="36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299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299"/>
            <ac:spMk id="4" creationId="{00000000-0000-0000-0000-000000000000}"/>
          </ac:spMkLst>
        </pc:spChg>
      </pc:sldChg>
      <pc:sldChg chg="modSp del">
        <pc:chgData name="Bęben Andrzej" userId="5e0da89e-6983-4c0a-9d47-957e29b4b69b" providerId="ADAL" clId="{51812A84-2EEA-41E7-89BD-D399323A9733}" dt="2022-03-18T13:16:51.008" v="18" actId="47"/>
        <pc:sldMkLst>
          <pc:docMk/>
          <pc:sldMk cId="0" sldId="301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01"/>
            <ac:spMk id="4" creationId="{00000000-0000-0000-0000-000000000000}"/>
          </ac:spMkLst>
        </pc:spChg>
      </pc:sldChg>
      <pc:sldChg chg="modSp del">
        <pc:chgData name="Bęben Andrzej" userId="5e0da89e-6983-4c0a-9d47-957e29b4b69b" providerId="ADAL" clId="{51812A84-2EEA-41E7-89BD-D399323A9733}" dt="2022-03-18T13:16:51.008" v="18" actId="47"/>
        <pc:sldMkLst>
          <pc:docMk/>
          <pc:sldMk cId="0" sldId="302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02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03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03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04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04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05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05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06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06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07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07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08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08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09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09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10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10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12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12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13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13"/>
            <ac:spMk id="6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18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18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19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19"/>
            <ac:spMk id="4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20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20"/>
            <ac:spMk id="5" creationId="{00000000-0000-0000-0000-000000000000}"/>
          </ac:spMkLst>
        </pc:spChg>
      </pc:sldChg>
      <pc:sldChg chg="modSp">
        <pc:chgData name="Bęben Andrzej" userId="5e0da89e-6983-4c0a-9d47-957e29b4b69b" providerId="ADAL" clId="{51812A84-2EEA-41E7-89BD-D399323A9733}" dt="2022-03-18T13:14:47.139" v="3"/>
        <pc:sldMkLst>
          <pc:docMk/>
          <pc:sldMk cId="0" sldId="321"/>
        </pc:sld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k cId="0" sldId="321"/>
            <ac:spMk id="8" creationId="{00000000-0000-0000-0000-000000000000}"/>
          </ac:spMkLst>
        </pc:spChg>
      </pc:sldChg>
      <pc:sldChg chg="modSp mod ord modClrScheme chgLayout">
        <pc:chgData name="Bęben Andrzej" userId="5e0da89e-6983-4c0a-9d47-957e29b4b69b" providerId="ADAL" clId="{51812A84-2EEA-41E7-89BD-D399323A9733}" dt="2022-03-18T13:16:17.634" v="16"/>
        <pc:sldMkLst>
          <pc:docMk/>
          <pc:sldMk cId="440790973" sldId="380"/>
        </pc:sldMkLst>
        <pc:spChg chg="mod ord">
          <ac:chgData name="Bęben Andrzej" userId="5e0da89e-6983-4c0a-9d47-957e29b4b69b" providerId="ADAL" clId="{51812A84-2EEA-41E7-89BD-D399323A9733}" dt="2022-03-18T13:15:19.760" v="6" actId="27636"/>
          <ac:spMkLst>
            <pc:docMk/>
            <pc:sldMk cId="440790973" sldId="380"/>
            <ac:spMk id="171010" creationId="{00000000-0000-0000-0000-000000000000}"/>
          </ac:spMkLst>
        </pc:spChg>
        <pc:spChg chg="mod ord">
          <ac:chgData name="Bęben Andrzej" userId="5e0da89e-6983-4c0a-9d47-957e29b4b69b" providerId="ADAL" clId="{51812A84-2EEA-41E7-89BD-D399323A9733}" dt="2022-03-18T13:15:19.744" v="5" actId="700"/>
          <ac:spMkLst>
            <pc:docMk/>
            <pc:sldMk cId="440790973" sldId="380"/>
            <ac:spMk id="171011" creationId="{00000000-0000-0000-0000-000000000000}"/>
          </ac:spMkLst>
        </pc:spChg>
      </pc:sldChg>
      <pc:sldMasterChg chg="modSp modSldLayout">
        <pc:chgData name="Bęben Andrzej" userId="5e0da89e-6983-4c0a-9d47-957e29b4b69b" providerId="ADAL" clId="{51812A84-2EEA-41E7-89BD-D399323A9733}" dt="2022-03-18T13:14:47.139" v="3"/>
        <pc:sldMasterMkLst>
          <pc:docMk/>
          <pc:sldMasterMk cId="0" sldId="2147483653"/>
        </pc:sldMasterMkLst>
        <pc:spChg chg="mod">
          <ac:chgData name="Bęben Andrzej" userId="5e0da89e-6983-4c0a-9d47-957e29b4b69b" providerId="ADAL" clId="{51812A84-2EEA-41E7-89BD-D399323A9733}" dt="2022-03-18T13:14:47.139" v="3"/>
          <ac:spMkLst>
            <pc:docMk/>
            <pc:sldMasterMk cId="0" sldId="2147483653"/>
            <ac:spMk id="8257" creationId="{00000000-0000-0000-0000-000000000000}"/>
          </ac:spMkLst>
        </pc:spChg>
        <pc:sldLayoutChg chg="modSp">
          <pc:chgData name="Bęben Andrzej" userId="5e0da89e-6983-4c0a-9d47-957e29b4b69b" providerId="ADAL" clId="{51812A84-2EEA-41E7-89BD-D399323A9733}" dt="2022-03-18T13:14:47.139" v="3"/>
          <pc:sldLayoutMkLst>
            <pc:docMk/>
            <pc:sldMasterMk cId="0" sldId="2147483653"/>
            <pc:sldLayoutMk cId="1345935149" sldId="2147483655"/>
          </pc:sldLayoutMkLst>
          <pc:spChg chg="mod">
            <ac:chgData name="Bęben Andrzej" userId="5e0da89e-6983-4c0a-9d47-957e29b4b69b" providerId="ADAL" clId="{51812A84-2EEA-41E7-89BD-D399323A9733}" dt="2022-03-18T13:14:47.139" v="3"/>
            <ac:spMkLst>
              <pc:docMk/>
              <pc:sldMasterMk cId="0" sldId="2147483653"/>
              <pc:sldLayoutMk cId="1345935149" sldId="2147483655"/>
              <ac:spMk id="4" creationId="{00000000-0000-0000-0000-000000000000}"/>
            </ac:spMkLst>
          </pc:spChg>
        </pc:sldLayoutChg>
        <pc:sldLayoutChg chg="modSp">
          <pc:chgData name="Bęben Andrzej" userId="5e0da89e-6983-4c0a-9d47-957e29b4b69b" providerId="ADAL" clId="{51812A84-2EEA-41E7-89BD-D399323A9733}" dt="2022-03-18T13:14:47.139" v="3"/>
          <pc:sldLayoutMkLst>
            <pc:docMk/>
            <pc:sldMasterMk cId="0" sldId="2147483653"/>
            <pc:sldLayoutMk cId="960142131" sldId="2147483656"/>
          </pc:sldLayoutMkLst>
          <pc:spChg chg="mod">
            <ac:chgData name="Bęben Andrzej" userId="5e0da89e-6983-4c0a-9d47-957e29b4b69b" providerId="ADAL" clId="{51812A84-2EEA-41E7-89BD-D399323A9733}" dt="2022-03-18T13:14:47.139" v="3"/>
            <ac:spMkLst>
              <pc:docMk/>
              <pc:sldMasterMk cId="0" sldId="2147483653"/>
              <pc:sldLayoutMk cId="960142131" sldId="2147483656"/>
              <ac:spMk id="4" creationId="{00000000-0000-0000-0000-000000000000}"/>
            </ac:spMkLst>
          </pc:spChg>
        </pc:sldLayoutChg>
      </pc:sldMasterChg>
    </pc:docChg>
  </pc:docChgLst>
  <pc:docChgLst>
    <pc:chgData name="Bęben Andrzej" userId="5e0da89e-6983-4c0a-9d47-957e29b4b69b" providerId="ADAL" clId="{F6C65944-8D1C-4834-A462-B39B1ECA37CD}"/>
    <pc:docChg chg="custSel addSld modSld">
      <pc:chgData name="Bęben Andrzej" userId="5e0da89e-6983-4c0a-9d47-957e29b4b69b" providerId="ADAL" clId="{F6C65944-8D1C-4834-A462-B39B1ECA37CD}" dt="2022-03-18T13:13:27.284" v="7" actId="700"/>
      <pc:docMkLst>
        <pc:docMk/>
      </pc:docMkLst>
      <pc:sldChg chg="addSp delSp modSp modAnim">
        <pc:chgData name="Bęben Andrzej" userId="5e0da89e-6983-4c0a-9d47-957e29b4b69b" providerId="ADAL" clId="{F6C65944-8D1C-4834-A462-B39B1ECA37CD}" dt="2022-03-18T13:13:02.790" v="1"/>
        <pc:sldMkLst>
          <pc:docMk/>
          <pc:sldMk cId="0" sldId="258"/>
        </pc:sldMkLst>
        <pc:picChg chg="add mod">
          <ac:chgData name="Bęben Andrzej" userId="5e0da89e-6983-4c0a-9d47-957e29b4b69b" providerId="ADAL" clId="{F6C65944-8D1C-4834-A462-B39B1ECA37CD}" dt="2022-03-18T13:13:02.790" v="1"/>
          <ac:picMkLst>
            <pc:docMk/>
            <pc:sldMk cId="0" sldId="258"/>
            <ac:picMk id="9" creationId="{7246D4E5-D7A0-4E30-AE98-6F52E303F75A}"/>
          </ac:picMkLst>
        </pc:picChg>
        <pc:picChg chg="del">
          <ac:chgData name="Bęben Andrzej" userId="5e0da89e-6983-4c0a-9d47-957e29b4b69b" providerId="ADAL" clId="{F6C65944-8D1C-4834-A462-B39B1ECA37CD}" dt="2022-03-18T13:13:02.247" v="0" actId="478"/>
          <ac:picMkLst>
            <pc:docMk/>
            <pc:sldMk cId="0" sldId="258"/>
            <ac:picMk id="117764" creationId="{00000000-0000-0000-0000-000000000000}"/>
          </ac:picMkLst>
        </pc:picChg>
      </pc:sldChg>
      <pc:sldChg chg="modSp add mod modClrScheme chgLayout">
        <pc:chgData name="Bęben Andrzej" userId="5e0da89e-6983-4c0a-9d47-957e29b4b69b" providerId="ADAL" clId="{F6C65944-8D1C-4834-A462-B39B1ECA37CD}" dt="2022-03-18T13:13:27.284" v="7" actId="700"/>
        <pc:sldMkLst>
          <pc:docMk/>
          <pc:sldMk cId="0" sldId="322"/>
        </pc:sldMkLst>
        <pc:spChg chg="mod ord">
          <ac:chgData name="Bęben Andrzej" userId="5e0da89e-6983-4c0a-9d47-957e29b4b69b" providerId="ADAL" clId="{F6C65944-8D1C-4834-A462-B39B1ECA37CD}" dt="2022-03-18T13:13:27.284" v="7" actId="700"/>
          <ac:spMkLst>
            <pc:docMk/>
            <pc:sldMk cId="0" sldId="322"/>
            <ac:spMk id="171010" creationId="{00000000-0000-0000-0000-000000000000}"/>
          </ac:spMkLst>
        </pc:spChg>
        <pc:spChg chg="mod ord">
          <ac:chgData name="Bęben Andrzej" userId="5e0da89e-6983-4c0a-9d47-957e29b4b69b" providerId="ADAL" clId="{F6C65944-8D1C-4834-A462-B39B1ECA37CD}" dt="2022-03-18T13:13:27.284" v="7" actId="700"/>
          <ac:spMkLst>
            <pc:docMk/>
            <pc:sldMk cId="0" sldId="322"/>
            <ac:spMk id="171011" creationId="{00000000-0000-0000-0000-000000000000}"/>
          </ac:spMkLst>
        </pc:spChg>
      </pc:sldChg>
      <pc:sldChg chg="modSp add mod">
        <pc:chgData name="Bęben Andrzej" userId="5e0da89e-6983-4c0a-9d47-957e29b4b69b" providerId="ADAL" clId="{F6C65944-8D1C-4834-A462-B39B1ECA37CD}" dt="2022-03-18T13:13:12.700" v="6" actId="27636"/>
        <pc:sldMkLst>
          <pc:docMk/>
          <pc:sldMk cId="440790973" sldId="380"/>
        </pc:sldMkLst>
        <pc:spChg chg="mod">
          <ac:chgData name="Bęben Andrzej" userId="5e0da89e-6983-4c0a-9d47-957e29b4b69b" providerId="ADAL" clId="{F6C65944-8D1C-4834-A462-B39B1ECA37CD}" dt="2022-03-18T13:13:12.652" v="5" actId="27636"/>
          <ac:spMkLst>
            <pc:docMk/>
            <pc:sldMk cId="440790973" sldId="380"/>
            <ac:spMk id="171010" creationId="{00000000-0000-0000-0000-000000000000}"/>
          </ac:spMkLst>
        </pc:spChg>
        <pc:spChg chg="mod">
          <ac:chgData name="Bęben Andrzej" userId="5e0da89e-6983-4c0a-9d47-957e29b4b69b" providerId="ADAL" clId="{F6C65944-8D1C-4834-A462-B39B1ECA37CD}" dt="2022-03-18T13:13:12.700" v="6" actId="27636"/>
          <ac:spMkLst>
            <pc:docMk/>
            <pc:sldMk cId="440790973" sldId="380"/>
            <ac:spMk id="171011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84B64E-ECF5-49C3-8D65-A9ACD3A9B63C}" type="doc">
      <dgm:prSet loTypeId="urn:microsoft.com/office/officeart/2005/8/layout/hierarchy1" loCatId="hierarchy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l-PL"/>
        </a:p>
      </dgm:t>
    </dgm:pt>
    <dgm:pt modelId="{B82333CF-3CA8-43B4-A786-D83ED7E372D7}">
      <dgm:prSet phldrT="[Tekst]"/>
      <dgm:spPr/>
      <dgm:t>
        <a:bodyPr/>
        <a:lstStyle/>
        <a:p>
          <a:r>
            <a:rPr lang="pl-PL"/>
            <a:t>Metody pomiaru dostępnej przepływności</a:t>
          </a:r>
        </a:p>
      </dgm:t>
    </dgm:pt>
    <dgm:pt modelId="{6CA898D8-4D4F-4510-A702-FCB92758CE77}" type="parTrans" cxnId="{1A9ADA89-1E68-4921-AD9B-088AF149908D}">
      <dgm:prSet/>
      <dgm:spPr/>
      <dgm:t>
        <a:bodyPr/>
        <a:lstStyle/>
        <a:p>
          <a:endParaRPr lang="pl-PL"/>
        </a:p>
      </dgm:t>
    </dgm:pt>
    <dgm:pt modelId="{95FD853C-DA45-433F-9723-BD4DD8C3E3B2}" type="sibTrans" cxnId="{1A9ADA89-1E68-4921-AD9B-088AF149908D}">
      <dgm:prSet/>
      <dgm:spPr/>
      <dgm:t>
        <a:bodyPr/>
        <a:lstStyle/>
        <a:p>
          <a:endParaRPr lang="pl-PL"/>
        </a:p>
      </dgm:t>
    </dgm:pt>
    <dgm:pt modelId="{8912B296-9D5A-4226-AEA1-6FEC1E97970F}">
      <dgm:prSet phldrT="[Tekst]"/>
      <dgm:spPr/>
      <dgm:t>
        <a:bodyPr/>
        <a:lstStyle/>
        <a:p>
          <a:r>
            <a:rPr lang="pl-PL"/>
            <a:t>Metody pasywne</a:t>
          </a:r>
        </a:p>
      </dgm:t>
    </dgm:pt>
    <dgm:pt modelId="{DE37C810-603F-402E-B19D-4F6ACF0AEDCF}" type="parTrans" cxnId="{35383AEF-76C0-4192-BB52-DA7653916052}">
      <dgm:prSet/>
      <dgm:spPr/>
      <dgm:t>
        <a:bodyPr/>
        <a:lstStyle/>
        <a:p>
          <a:endParaRPr lang="pl-PL"/>
        </a:p>
      </dgm:t>
    </dgm:pt>
    <dgm:pt modelId="{B67595CE-B8BC-445E-9F13-CCCAEB4070A1}" type="sibTrans" cxnId="{35383AEF-76C0-4192-BB52-DA7653916052}">
      <dgm:prSet/>
      <dgm:spPr/>
      <dgm:t>
        <a:bodyPr/>
        <a:lstStyle/>
        <a:p>
          <a:endParaRPr lang="pl-PL"/>
        </a:p>
      </dgm:t>
    </dgm:pt>
    <dgm:pt modelId="{A02C3AA3-5E47-488C-A4E3-B307AC59FBE6}">
      <dgm:prSet phldrT="[Tekst]"/>
      <dgm:spPr/>
      <dgm:t>
        <a:bodyPr/>
        <a:lstStyle/>
        <a:p>
          <a:r>
            <a:rPr lang="pl-PL" b="1" dirty="0">
              <a:latin typeface="Times New Roman" pitchFamily="18" charset="0"/>
            </a:rPr>
            <a:t>analiza statystyk routerów</a:t>
          </a:r>
          <a:endParaRPr lang="pl-PL"/>
        </a:p>
      </dgm:t>
    </dgm:pt>
    <dgm:pt modelId="{74A0331C-D421-43BD-911E-D99B0F83A4CD}" type="parTrans" cxnId="{CFBD4732-40B0-46B1-8DCF-97B5E83BEE72}">
      <dgm:prSet/>
      <dgm:spPr/>
      <dgm:t>
        <a:bodyPr/>
        <a:lstStyle/>
        <a:p>
          <a:endParaRPr lang="pl-PL"/>
        </a:p>
      </dgm:t>
    </dgm:pt>
    <dgm:pt modelId="{D8FDFFEF-A501-4B88-A9D3-D2317D40E5AC}" type="sibTrans" cxnId="{CFBD4732-40B0-46B1-8DCF-97B5E83BEE72}">
      <dgm:prSet/>
      <dgm:spPr/>
      <dgm:t>
        <a:bodyPr/>
        <a:lstStyle/>
        <a:p>
          <a:endParaRPr lang="pl-PL"/>
        </a:p>
      </dgm:t>
    </dgm:pt>
    <dgm:pt modelId="{694E6B88-4629-48E0-B52A-46CF4ADAEF34}">
      <dgm:prSet phldrT="[Tekst]"/>
      <dgm:spPr/>
      <dgm:t>
        <a:bodyPr/>
        <a:lstStyle/>
        <a:p>
          <a:r>
            <a:rPr lang="pl-PL" b="1" dirty="0">
              <a:latin typeface="Times New Roman" pitchFamily="18" charset="0"/>
            </a:rPr>
            <a:t>przechwytywanie </a:t>
          </a:r>
          <a:br>
            <a:rPr lang="pl-PL" b="1" dirty="0">
              <a:latin typeface="Times New Roman" pitchFamily="18" charset="0"/>
            </a:rPr>
          </a:br>
          <a:r>
            <a:rPr lang="pl-PL" b="1" dirty="0">
              <a:latin typeface="Times New Roman" pitchFamily="18" charset="0"/>
            </a:rPr>
            <a:t>pakietów</a:t>
          </a:r>
          <a:endParaRPr lang="pl-PL"/>
        </a:p>
      </dgm:t>
    </dgm:pt>
    <dgm:pt modelId="{9A135181-4E22-442B-A36E-E6A7B5CB0F28}" type="parTrans" cxnId="{9A23E6DA-2CC4-4626-8A42-FCFEA5E6E46D}">
      <dgm:prSet/>
      <dgm:spPr/>
      <dgm:t>
        <a:bodyPr/>
        <a:lstStyle/>
        <a:p>
          <a:endParaRPr lang="pl-PL"/>
        </a:p>
      </dgm:t>
    </dgm:pt>
    <dgm:pt modelId="{1CE36B52-0451-4545-8B37-A937C4493DFC}" type="sibTrans" cxnId="{9A23E6DA-2CC4-4626-8A42-FCFEA5E6E46D}">
      <dgm:prSet/>
      <dgm:spPr/>
      <dgm:t>
        <a:bodyPr/>
        <a:lstStyle/>
        <a:p>
          <a:endParaRPr lang="pl-PL"/>
        </a:p>
      </dgm:t>
    </dgm:pt>
    <dgm:pt modelId="{E3143A07-C0A7-4DA1-95E2-48B32EAB3088}">
      <dgm:prSet phldrT="[Tekst]"/>
      <dgm:spPr/>
      <dgm:t>
        <a:bodyPr/>
        <a:lstStyle/>
        <a:p>
          <a:r>
            <a:rPr lang="pl-PL"/>
            <a:t>Metody aktywne</a:t>
          </a:r>
        </a:p>
      </dgm:t>
    </dgm:pt>
    <dgm:pt modelId="{C376D36B-2675-4894-B9C7-0BCBCDD8A6A5}" type="parTrans" cxnId="{41DF85CD-29FC-42E7-9BD2-CECD40025203}">
      <dgm:prSet/>
      <dgm:spPr/>
      <dgm:t>
        <a:bodyPr/>
        <a:lstStyle/>
        <a:p>
          <a:endParaRPr lang="pl-PL"/>
        </a:p>
      </dgm:t>
    </dgm:pt>
    <dgm:pt modelId="{B85BD03D-835D-4F51-96BD-7FF80AAECD55}" type="sibTrans" cxnId="{41DF85CD-29FC-42E7-9BD2-CECD40025203}">
      <dgm:prSet/>
      <dgm:spPr/>
      <dgm:t>
        <a:bodyPr/>
        <a:lstStyle/>
        <a:p>
          <a:endParaRPr lang="pl-PL"/>
        </a:p>
      </dgm:t>
    </dgm:pt>
    <dgm:pt modelId="{3693C4E4-755B-434E-B9F7-D88BC33A2C87}">
      <dgm:prSet phldrT="[Tekst]"/>
      <dgm:spPr/>
      <dgm:t>
        <a:bodyPr/>
        <a:lstStyle/>
        <a:p>
          <a:r>
            <a:rPr lang="pl-PL"/>
            <a:t> </a:t>
          </a:r>
          <a:r>
            <a:rPr lang="pl-PL" b="1" dirty="0">
              <a:latin typeface="Times New Roman" pitchFamily="18" charset="0"/>
            </a:rPr>
            <a:t>(A-PGM) Metody (</a:t>
          </a:r>
          <a:r>
            <a:rPr lang="pl-PL" b="1" dirty="0" err="1">
              <a:latin typeface="Times New Roman" pitchFamily="18" charset="0"/>
            </a:rPr>
            <a:t>Probe</a:t>
          </a:r>
          <a:r>
            <a:rPr lang="pl-PL" b="1" dirty="0">
              <a:latin typeface="Times New Roman" pitchFamily="18" charset="0"/>
            </a:rPr>
            <a:t> Gap Model)</a:t>
          </a:r>
          <a:br>
            <a:rPr lang="pl-PL" b="1" dirty="0">
              <a:latin typeface="Times New Roman" pitchFamily="18" charset="0"/>
            </a:rPr>
          </a:br>
          <a:r>
            <a:rPr lang="pl-PL" b="1" dirty="0">
              <a:latin typeface="Times New Roman" pitchFamily="18" charset="0"/>
            </a:rPr>
            <a:t>pomiary dla par i szeregów pakietów  </a:t>
          </a:r>
          <a:endParaRPr lang="pl-PL"/>
        </a:p>
      </dgm:t>
    </dgm:pt>
    <dgm:pt modelId="{AF1C2D7F-B9F9-4D09-9211-1F364D8A06A6}" type="parTrans" cxnId="{A4F96A6E-9D43-4A66-B9C0-48B108F519F3}">
      <dgm:prSet/>
      <dgm:spPr/>
      <dgm:t>
        <a:bodyPr/>
        <a:lstStyle/>
        <a:p>
          <a:endParaRPr lang="pl-PL"/>
        </a:p>
      </dgm:t>
    </dgm:pt>
    <dgm:pt modelId="{C062D729-B4A0-46FD-B922-8906BE5EDAA7}" type="sibTrans" cxnId="{A4F96A6E-9D43-4A66-B9C0-48B108F519F3}">
      <dgm:prSet/>
      <dgm:spPr/>
      <dgm:t>
        <a:bodyPr/>
        <a:lstStyle/>
        <a:p>
          <a:endParaRPr lang="pl-PL"/>
        </a:p>
      </dgm:t>
    </dgm:pt>
    <dgm:pt modelId="{5674819E-06ED-47DA-9310-CA1ED2A0AA7A}">
      <dgm:prSet phldrT="[Tekst]"/>
      <dgm:spPr/>
      <dgm:t>
        <a:bodyPr/>
        <a:lstStyle/>
        <a:p>
          <a:r>
            <a:rPr lang="pl-PL" b="1" dirty="0">
              <a:latin typeface="Times New Roman" pitchFamily="18" charset="0"/>
            </a:rPr>
            <a:t>(A-PRM) Metod (</a:t>
          </a:r>
          <a:r>
            <a:rPr lang="pl-PL" b="1" dirty="0" err="1">
              <a:latin typeface="Times New Roman" pitchFamily="18" charset="0"/>
            </a:rPr>
            <a:t>Probe</a:t>
          </a:r>
          <a:r>
            <a:rPr lang="pl-PL" b="1" dirty="0">
              <a:latin typeface="Times New Roman" pitchFamily="18" charset="0"/>
            </a:rPr>
            <a:t> </a:t>
          </a:r>
          <a:r>
            <a:rPr lang="pl-PL" b="1" dirty="0" err="1">
              <a:latin typeface="Times New Roman" pitchFamily="18" charset="0"/>
            </a:rPr>
            <a:t>Rate</a:t>
          </a:r>
          <a:r>
            <a:rPr lang="pl-PL" b="1" dirty="0">
              <a:latin typeface="Times New Roman" pitchFamily="18" charset="0"/>
            </a:rPr>
            <a:t> Model)</a:t>
          </a:r>
          <a:br>
            <a:rPr lang="pl-PL" b="1" dirty="0">
              <a:latin typeface="Times New Roman" pitchFamily="18" charset="0"/>
            </a:rPr>
          </a:br>
          <a:r>
            <a:rPr lang="pl-PL" b="1" dirty="0">
              <a:latin typeface="Times New Roman" pitchFamily="18" charset="0"/>
            </a:rPr>
            <a:t>pomiary z wykrywaniem punktu przeciążenia łącza</a:t>
          </a:r>
          <a:endParaRPr lang="pl-PL"/>
        </a:p>
      </dgm:t>
    </dgm:pt>
    <dgm:pt modelId="{9D96BE7B-1F24-4CC8-BD8A-F999593EA6A8}" type="parTrans" cxnId="{69F080AA-C415-4254-A3D2-08EB11208426}">
      <dgm:prSet/>
      <dgm:spPr/>
      <dgm:t>
        <a:bodyPr/>
        <a:lstStyle/>
        <a:p>
          <a:endParaRPr lang="pl-PL"/>
        </a:p>
      </dgm:t>
    </dgm:pt>
    <dgm:pt modelId="{6CA9E175-7FC1-4447-A02D-5BA2D1ACBCCF}" type="sibTrans" cxnId="{69F080AA-C415-4254-A3D2-08EB11208426}">
      <dgm:prSet/>
      <dgm:spPr/>
      <dgm:t>
        <a:bodyPr/>
        <a:lstStyle/>
        <a:p>
          <a:endParaRPr lang="pl-PL"/>
        </a:p>
      </dgm:t>
    </dgm:pt>
    <dgm:pt modelId="{332AE670-BB45-4928-B1DF-354D1043E6AA}" type="pres">
      <dgm:prSet presAssocID="{EE84B64E-ECF5-49C3-8D65-A9ACD3A9B63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1A92E1-EB4B-44BE-8ECC-92CB5FEA6EE3}" type="pres">
      <dgm:prSet presAssocID="{B82333CF-3CA8-43B4-A786-D83ED7E372D7}" presName="hierRoot1" presStyleCnt="0"/>
      <dgm:spPr/>
    </dgm:pt>
    <dgm:pt modelId="{CC47610A-EFEB-4265-B72F-A56DB39A5D28}" type="pres">
      <dgm:prSet presAssocID="{B82333CF-3CA8-43B4-A786-D83ED7E372D7}" presName="composite" presStyleCnt="0"/>
      <dgm:spPr/>
    </dgm:pt>
    <dgm:pt modelId="{0BDFD55E-EAD1-472F-91C3-01DF7784FAB8}" type="pres">
      <dgm:prSet presAssocID="{B82333CF-3CA8-43B4-A786-D83ED7E372D7}" presName="background" presStyleLbl="node0" presStyleIdx="0" presStyleCnt="1"/>
      <dgm:spPr/>
    </dgm:pt>
    <dgm:pt modelId="{B0BB3C35-132D-4862-825C-69383D418767}" type="pres">
      <dgm:prSet presAssocID="{B82333CF-3CA8-43B4-A786-D83ED7E372D7}" presName="text" presStyleLbl="fgAcc0" presStyleIdx="0" presStyleCnt="1">
        <dgm:presLayoutVars>
          <dgm:chPref val="3"/>
        </dgm:presLayoutVars>
      </dgm:prSet>
      <dgm:spPr/>
    </dgm:pt>
    <dgm:pt modelId="{0F0D97BD-DF94-4B5D-959F-5CC49FE15FD6}" type="pres">
      <dgm:prSet presAssocID="{B82333CF-3CA8-43B4-A786-D83ED7E372D7}" presName="hierChild2" presStyleCnt="0"/>
      <dgm:spPr/>
    </dgm:pt>
    <dgm:pt modelId="{03F654BA-1E51-4E03-A178-C385ACA5EC2B}" type="pres">
      <dgm:prSet presAssocID="{DE37C810-603F-402E-B19D-4F6ACF0AEDCF}" presName="Name10" presStyleLbl="parChTrans1D2" presStyleIdx="0" presStyleCnt="2"/>
      <dgm:spPr/>
    </dgm:pt>
    <dgm:pt modelId="{1FC92E0A-C8E1-43CC-AD14-8015F885C84A}" type="pres">
      <dgm:prSet presAssocID="{8912B296-9D5A-4226-AEA1-6FEC1E97970F}" presName="hierRoot2" presStyleCnt="0"/>
      <dgm:spPr/>
    </dgm:pt>
    <dgm:pt modelId="{61D73E69-FBAE-4043-8165-CC7D73086DC2}" type="pres">
      <dgm:prSet presAssocID="{8912B296-9D5A-4226-AEA1-6FEC1E97970F}" presName="composite2" presStyleCnt="0"/>
      <dgm:spPr/>
    </dgm:pt>
    <dgm:pt modelId="{B45D6761-5B1F-4B11-9C00-FD25EF8976AE}" type="pres">
      <dgm:prSet presAssocID="{8912B296-9D5A-4226-AEA1-6FEC1E97970F}" presName="background2" presStyleLbl="node2" presStyleIdx="0" presStyleCnt="2"/>
      <dgm:spPr/>
    </dgm:pt>
    <dgm:pt modelId="{F365346E-B4E6-463D-BC36-B6938D2D3BD5}" type="pres">
      <dgm:prSet presAssocID="{8912B296-9D5A-4226-AEA1-6FEC1E97970F}" presName="text2" presStyleLbl="fgAcc2" presStyleIdx="0" presStyleCnt="2">
        <dgm:presLayoutVars>
          <dgm:chPref val="3"/>
        </dgm:presLayoutVars>
      </dgm:prSet>
      <dgm:spPr/>
    </dgm:pt>
    <dgm:pt modelId="{2C0E7B0F-2643-4256-BE4E-1A2813E5EC57}" type="pres">
      <dgm:prSet presAssocID="{8912B296-9D5A-4226-AEA1-6FEC1E97970F}" presName="hierChild3" presStyleCnt="0"/>
      <dgm:spPr/>
    </dgm:pt>
    <dgm:pt modelId="{DDF14A66-BD37-4EB9-AC59-82568E009441}" type="pres">
      <dgm:prSet presAssocID="{74A0331C-D421-43BD-911E-D99B0F83A4CD}" presName="Name17" presStyleLbl="parChTrans1D3" presStyleIdx="0" presStyleCnt="4"/>
      <dgm:spPr/>
    </dgm:pt>
    <dgm:pt modelId="{E610EE7A-574B-4AC2-9067-279165AF6282}" type="pres">
      <dgm:prSet presAssocID="{A02C3AA3-5E47-488C-A4E3-B307AC59FBE6}" presName="hierRoot3" presStyleCnt="0"/>
      <dgm:spPr/>
    </dgm:pt>
    <dgm:pt modelId="{9FCF7EE6-F43A-482A-98E7-FF59164A18DA}" type="pres">
      <dgm:prSet presAssocID="{A02C3AA3-5E47-488C-A4E3-B307AC59FBE6}" presName="composite3" presStyleCnt="0"/>
      <dgm:spPr/>
    </dgm:pt>
    <dgm:pt modelId="{B6F321E7-FA73-475E-AC5E-C371497D5F6D}" type="pres">
      <dgm:prSet presAssocID="{A02C3AA3-5E47-488C-A4E3-B307AC59FBE6}" presName="background3" presStyleLbl="node3" presStyleIdx="0" presStyleCnt="4"/>
      <dgm:spPr/>
    </dgm:pt>
    <dgm:pt modelId="{CF566F3A-92D7-4E3F-8E50-8F367CEAD63D}" type="pres">
      <dgm:prSet presAssocID="{A02C3AA3-5E47-488C-A4E3-B307AC59FBE6}" presName="text3" presStyleLbl="fgAcc3" presStyleIdx="0" presStyleCnt="4">
        <dgm:presLayoutVars>
          <dgm:chPref val="3"/>
        </dgm:presLayoutVars>
      </dgm:prSet>
      <dgm:spPr/>
    </dgm:pt>
    <dgm:pt modelId="{4DF95B34-4B7D-4332-A0C2-2CB3A0776A1A}" type="pres">
      <dgm:prSet presAssocID="{A02C3AA3-5E47-488C-A4E3-B307AC59FBE6}" presName="hierChild4" presStyleCnt="0"/>
      <dgm:spPr/>
    </dgm:pt>
    <dgm:pt modelId="{EF229D53-988C-4F31-BD88-E52E21A321A7}" type="pres">
      <dgm:prSet presAssocID="{9A135181-4E22-442B-A36E-E6A7B5CB0F28}" presName="Name17" presStyleLbl="parChTrans1D3" presStyleIdx="1" presStyleCnt="4"/>
      <dgm:spPr/>
    </dgm:pt>
    <dgm:pt modelId="{21DD6B76-5432-4FF7-97DC-E426F976BE6D}" type="pres">
      <dgm:prSet presAssocID="{694E6B88-4629-48E0-B52A-46CF4ADAEF34}" presName="hierRoot3" presStyleCnt="0"/>
      <dgm:spPr/>
    </dgm:pt>
    <dgm:pt modelId="{4E65729A-3B64-4775-8FB5-3C39B5B02F6E}" type="pres">
      <dgm:prSet presAssocID="{694E6B88-4629-48E0-B52A-46CF4ADAEF34}" presName="composite3" presStyleCnt="0"/>
      <dgm:spPr/>
    </dgm:pt>
    <dgm:pt modelId="{81BBE039-6AAD-4C6F-851A-2CD6EDA79E38}" type="pres">
      <dgm:prSet presAssocID="{694E6B88-4629-48E0-B52A-46CF4ADAEF34}" presName="background3" presStyleLbl="node3" presStyleIdx="1" presStyleCnt="4"/>
      <dgm:spPr/>
    </dgm:pt>
    <dgm:pt modelId="{0D61E3B7-EBCE-4907-8667-810308505521}" type="pres">
      <dgm:prSet presAssocID="{694E6B88-4629-48E0-B52A-46CF4ADAEF34}" presName="text3" presStyleLbl="fgAcc3" presStyleIdx="1" presStyleCnt="4">
        <dgm:presLayoutVars>
          <dgm:chPref val="3"/>
        </dgm:presLayoutVars>
      </dgm:prSet>
      <dgm:spPr/>
    </dgm:pt>
    <dgm:pt modelId="{95673FC0-9519-4B28-B8B6-86C1171078F9}" type="pres">
      <dgm:prSet presAssocID="{694E6B88-4629-48E0-B52A-46CF4ADAEF34}" presName="hierChild4" presStyleCnt="0"/>
      <dgm:spPr/>
    </dgm:pt>
    <dgm:pt modelId="{F2C6AF4A-C6E6-4F7B-A4F0-0EAB19BB690F}" type="pres">
      <dgm:prSet presAssocID="{C376D36B-2675-4894-B9C7-0BCBCDD8A6A5}" presName="Name10" presStyleLbl="parChTrans1D2" presStyleIdx="1" presStyleCnt="2"/>
      <dgm:spPr/>
    </dgm:pt>
    <dgm:pt modelId="{6890FA8A-1CF8-436F-8C87-52CFDB1CF090}" type="pres">
      <dgm:prSet presAssocID="{E3143A07-C0A7-4DA1-95E2-48B32EAB3088}" presName="hierRoot2" presStyleCnt="0"/>
      <dgm:spPr/>
    </dgm:pt>
    <dgm:pt modelId="{DF5DBBD4-5D7D-4A5A-AD59-56EB9907C554}" type="pres">
      <dgm:prSet presAssocID="{E3143A07-C0A7-4DA1-95E2-48B32EAB3088}" presName="composite2" presStyleCnt="0"/>
      <dgm:spPr/>
    </dgm:pt>
    <dgm:pt modelId="{2B963720-BC37-4EE9-BE12-AE5EDBE4A542}" type="pres">
      <dgm:prSet presAssocID="{E3143A07-C0A7-4DA1-95E2-48B32EAB3088}" presName="background2" presStyleLbl="node2" presStyleIdx="1" presStyleCnt="2"/>
      <dgm:spPr/>
    </dgm:pt>
    <dgm:pt modelId="{2ACCE4F6-3784-4DE3-B384-9AED65FC7265}" type="pres">
      <dgm:prSet presAssocID="{E3143A07-C0A7-4DA1-95E2-48B32EAB3088}" presName="text2" presStyleLbl="fgAcc2" presStyleIdx="1" presStyleCnt="2">
        <dgm:presLayoutVars>
          <dgm:chPref val="3"/>
        </dgm:presLayoutVars>
      </dgm:prSet>
      <dgm:spPr/>
    </dgm:pt>
    <dgm:pt modelId="{2E5DF995-246A-4B49-AB5A-093A419706ED}" type="pres">
      <dgm:prSet presAssocID="{E3143A07-C0A7-4DA1-95E2-48B32EAB3088}" presName="hierChild3" presStyleCnt="0"/>
      <dgm:spPr/>
    </dgm:pt>
    <dgm:pt modelId="{5F32185B-6CBB-46BE-AFCD-76D1D9146573}" type="pres">
      <dgm:prSet presAssocID="{AF1C2D7F-B9F9-4D09-9211-1F364D8A06A6}" presName="Name17" presStyleLbl="parChTrans1D3" presStyleIdx="2" presStyleCnt="4"/>
      <dgm:spPr/>
    </dgm:pt>
    <dgm:pt modelId="{7CD0F848-704B-4A07-A39B-F81CCB2E6BA7}" type="pres">
      <dgm:prSet presAssocID="{3693C4E4-755B-434E-B9F7-D88BC33A2C87}" presName="hierRoot3" presStyleCnt="0"/>
      <dgm:spPr/>
    </dgm:pt>
    <dgm:pt modelId="{5C822320-70AD-466C-AA55-9CDACA06FC5D}" type="pres">
      <dgm:prSet presAssocID="{3693C4E4-755B-434E-B9F7-D88BC33A2C87}" presName="composite3" presStyleCnt="0"/>
      <dgm:spPr/>
    </dgm:pt>
    <dgm:pt modelId="{E2E64945-9613-4B3F-8059-E2775974D93F}" type="pres">
      <dgm:prSet presAssocID="{3693C4E4-755B-434E-B9F7-D88BC33A2C87}" presName="background3" presStyleLbl="node3" presStyleIdx="2" presStyleCnt="4"/>
      <dgm:spPr/>
    </dgm:pt>
    <dgm:pt modelId="{4199CFA3-3115-4B65-909F-14D8F1764406}" type="pres">
      <dgm:prSet presAssocID="{3693C4E4-755B-434E-B9F7-D88BC33A2C87}" presName="text3" presStyleLbl="fgAcc3" presStyleIdx="2" presStyleCnt="4">
        <dgm:presLayoutVars>
          <dgm:chPref val="3"/>
        </dgm:presLayoutVars>
      </dgm:prSet>
      <dgm:spPr/>
    </dgm:pt>
    <dgm:pt modelId="{C2A74857-FFC6-4FA3-92FB-8FC6EFCD94D9}" type="pres">
      <dgm:prSet presAssocID="{3693C4E4-755B-434E-B9F7-D88BC33A2C87}" presName="hierChild4" presStyleCnt="0"/>
      <dgm:spPr/>
    </dgm:pt>
    <dgm:pt modelId="{A9259D97-1C5D-47DC-9B99-A79761417BF7}" type="pres">
      <dgm:prSet presAssocID="{9D96BE7B-1F24-4CC8-BD8A-F999593EA6A8}" presName="Name17" presStyleLbl="parChTrans1D3" presStyleIdx="3" presStyleCnt="4"/>
      <dgm:spPr/>
    </dgm:pt>
    <dgm:pt modelId="{D70E42C8-F13E-4B4C-B91E-5EED81AA2DC5}" type="pres">
      <dgm:prSet presAssocID="{5674819E-06ED-47DA-9310-CA1ED2A0AA7A}" presName="hierRoot3" presStyleCnt="0"/>
      <dgm:spPr/>
    </dgm:pt>
    <dgm:pt modelId="{DB756514-7685-4B7E-965F-929E22DCE7E2}" type="pres">
      <dgm:prSet presAssocID="{5674819E-06ED-47DA-9310-CA1ED2A0AA7A}" presName="composite3" presStyleCnt="0"/>
      <dgm:spPr/>
    </dgm:pt>
    <dgm:pt modelId="{19916257-3CE3-4A1F-AB73-06E076446188}" type="pres">
      <dgm:prSet presAssocID="{5674819E-06ED-47DA-9310-CA1ED2A0AA7A}" presName="background3" presStyleLbl="node3" presStyleIdx="3" presStyleCnt="4"/>
      <dgm:spPr/>
    </dgm:pt>
    <dgm:pt modelId="{AB267F8E-77EF-4029-9197-9FA36A8A946B}" type="pres">
      <dgm:prSet presAssocID="{5674819E-06ED-47DA-9310-CA1ED2A0AA7A}" presName="text3" presStyleLbl="fgAcc3" presStyleIdx="3" presStyleCnt="4">
        <dgm:presLayoutVars>
          <dgm:chPref val="3"/>
        </dgm:presLayoutVars>
      </dgm:prSet>
      <dgm:spPr/>
    </dgm:pt>
    <dgm:pt modelId="{878B92B1-EE7A-4FF5-97E7-3F26FDB54CC9}" type="pres">
      <dgm:prSet presAssocID="{5674819E-06ED-47DA-9310-CA1ED2A0AA7A}" presName="hierChild4" presStyleCnt="0"/>
      <dgm:spPr/>
    </dgm:pt>
  </dgm:ptLst>
  <dgm:cxnLst>
    <dgm:cxn modelId="{0F64B70F-C919-45DC-9025-5EC19B1920CD}" type="presOf" srcId="{9D96BE7B-1F24-4CC8-BD8A-F999593EA6A8}" destId="{A9259D97-1C5D-47DC-9B99-A79761417BF7}" srcOrd="0" destOrd="0" presId="urn:microsoft.com/office/officeart/2005/8/layout/hierarchy1"/>
    <dgm:cxn modelId="{CB55AF2B-8EDC-4964-BE45-485CBB3005CC}" type="presOf" srcId="{DE37C810-603F-402E-B19D-4F6ACF0AEDCF}" destId="{03F654BA-1E51-4E03-A178-C385ACA5EC2B}" srcOrd="0" destOrd="0" presId="urn:microsoft.com/office/officeart/2005/8/layout/hierarchy1"/>
    <dgm:cxn modelId="{CFBD4732-40B0-46B1-8DCF-97B5E83BEE72}" srcId="{8912B296-9D5A-4226-AEA1-6FEC1E97970F}" destId="{A02C3AA3-5E47-488C-A4E3-B307AC59FBE6}" srcOrd="0" destOrd="0" parTransId="{74A0331C-D421-43BD-911E-D99B0F83A4CD}" sibTransId="{D8FDFFEF-A501-4B88-A9D3-D2317D40E5AC}"/>
    <dgm:cxn modelId="{6762E839-E1D4-4B87-8C86-16F447E1C74B}" type="presOf" srcId="{5674819E-06ED-47DA-9310-CA1ED2A0AA7A}" destId="{AB267F8E-77EF-4029-9197-9FA36A8A946B}" srcOrd="0" destOrd="0" presId="urn:microsoft.com/office/officeart/2005/8/layout/hierarchy1"/>
    <dgm:cxn modelId="{AE5B9A3D-F4FC-4939-BDD9-3AC185414215}" type="presOf" srcId="{8912B296-9D5A-4226-AEA1-6FEC1E97970F}" destId="{F365346E-B4E6-463D-BC36-B6938D2D3BD5}" srcOrd="0" destOrd="0" presId="urn:microsoft.com/office/officeart/2005/8/layout/hierarchy1"/>
    <dgm:cxn modelId="{A05F3260-C8DB-41CB-8413-28DDE69AF891}" type="presOf" srcId="{E3143A07-C0A7-4DA1-95E2-48B32EAB3088}" destId="{2ACCE4F6-3784-4DE3-B384-9AED65FC7265}" srcOrd="0" destOrd="0" presId="urn:microsoft.com/office/officeart/2005/8/layout/hierarchy1"/>
    <dgm:cxn modelId="{82F9886C-E995-473D-8A7E-C4EA47A8F037}" type="presOf" srcId="{C376D36B-2675-4894-B9C7-0BCBCDD8A6A5}" destId="{F2C6AF4A-C6E6-4F7B-A4F0-0EAB19BB690F}" srcOrd="0" destOrd="0" presId="urn:microsoft.com/office/officeart/2005/8/layout/hierarchy1"/>
    <dgm:cxn modelId="{A4F96A6E-9D43-4A66-B9C0-48B108F519F3}" srcId="{E3143A07-C0A7-4DA1-95E2-48B32EAB3088}" destId="{3693C4E4-755B-434E-B9F7-D88BC33A2C87}" srcOrd="0" destOrd="0" parTransId="{AF1C2D7F-B9F9-4D09-9211-1F364D8A06A6}" sibTransId="{C062D729-B4A0-46FD-B922-8906BE5EDAA7}"/>
    <dgm:cxn modelId="{75197A86-91F4-45EF-8710-F4F6F54EAACA}" type="presOf" srcId="{3693C4E4-755B-434E-B9F7-D88BC33A2C87}" destId="{4199CFA3-3115-4B65-909F-14D8F1764406}" srcOrd="0" destOrd="0" presId="urn:microsoft.com/office/officeart/2005/8/layout/hierarchy1"/>
    <dgm:cxn modelId="{1A9ADA89-1E68-4921-AD9B-088AF149908D}" srcId="{EE84B64E-ECF5-49C3-8D65-A9ACD3A9B63C}" destId="{B82333CF-3CA8-43B4-A786-D83ED7E372D7}" srcOrd="0" destOrd="0" parTransId="{6CA898D8-4D4F-4510-A702-FCB92758CE77}" sibTransId="{95FD853C-DA45-433F-9723-BD4DD8C3E3B2}"/>
    <dgm:cxn modelId="{69F080AA-C415-4254-A3D2-08EB11208426}" srcId="{E3143A07-C0A7-4DA1-95E2-48B32EAB3088}" destId="{5674819E-06ED-47DA-9310-CA1ED2A0AA7A}" srcOrd="1" destOrd="0" parTransId="{9D96BE7B-1F24-4CC8-BD8A-F999593EA6A8}" sibTransId="{6CA9E175-7FC1-4447-A02D-5BA2D1ACBCCF}"/>
    <dgm:cxn modelId="{A28B12BA-A795-44AD-88C1-ED5CD7BE3343}" type="presOf" srcId="{EE84B64E-ECF5-49C3-8D65-A9ACD3A9B63C}" destId="{332AE670-BB45-4928-B1DF-354D1043E6AA}" srcOrd="0" destOrd="0" presId="urn:microsoft.com/office/officeart/2005/8/layout/hierarchy1"/>
    <dgm:cxn modelId="{2C9128BE-1C71-4E7A-9421-C9B79BBCE8E0}" type="presOf" srcId="{A02C3AA3-5E47-488C-A4E3-B307AC59FBE6}" destId="{CF566F3A-92D7-4E3F-8E50-8F367CEAD63D}" srcOrd="0" destOrd="0" presId="urn:microsoft.com/office/officeart/2005/8/layout/hierarchy1"/>
    <dgm:cxn modelId="{B87CD3CC-D25E-4A3B-815D-371A3A999DD8}" type="presOf" srcId="{AF1C2D7F-B9F9-4D09-9211-1F364D8A06A6}" destId="{5F32185B-6CBB-46BE-AFCD-76D1D9146573}" srcOrd="0" destOrd="0" presId="urn:microsoft.com/office/officeart/2005/8/layout/hierarchy1"/>
    <dgm:cxn modelId="{41DF85CD-29FC-42E7-9BD2-CECD40025203}" srcId="{B82333CF-3CA8-43B4-A786-D83ED7E372D7}" destId="{E3143A07-C0A7-4DA1-95E2-48B32EAB3088}" srcOrd="1" destOrd="0" parTransId="{C376D36B-2675-4894-B9C7-0BCBCDD8A6A5}" sibTransId="{B85BD03D-835D-4F51-96BD-7FF80AAECD55}"/>
    <dgm:cxn modelId="{9A23E6DA-2CC4-4626-8A42-FCFEA5E6E46D}" srcId="{8912B296-9D5A-4226-AEA1-6FEC1E97970F}" destId="{694E6B88-4629-48E0-B52A-46CF4ADAEF34}" srcOrd="1" destOrd="0" parTransId="{9A135181-4E22-442B-A36E-E6A7B5CB0F28}" sibTransId="{1CE36B52-0451-4545-8B37-A937C4493DFC}"/>
    <dgm:cxn modelId="{3037FBDE-D51B-471E-A443-2D489BE5AE9C}" type="presOf" srcId="{B82333CF-3CA8-43B4-A786-D83ED7E372D7}" destId="{B0BB3C35-132D-4862-825C-69383D418767}" srcOrd="0" destOrd="0" presId="urn:microsoft.com/office/officeart/2005/8/layout/hierarchy1"/>
    <dgm:cxn modelId="{A2F498E3-8709-4292-B422-137BE8ADA153}" type="presOf" srcId="{694E6B88-4629-48E0-B52A-46CF4ADAEF34}" destId="{0D61E3B7-EBCE-4907-8667-810308505521}" srcOrd="0" destOrd="0" presId="urn:microsoft.com/office/officeart/2005/8/layout/hierarchy1"/>
    <dgm:cxn modelId="{35383AEF-76C0-4192-BB52-DA7653916052}" srcId="{B82333CF-3CA8-43B4-A786-D83ED7E372D7}" destId="{8912B296-9D5A-4226-AEA1-6FEC1E97970F}" srcOrd="0" destOrd="0" parTransId="{DE37C810-603F-402E-B19D-4F6ACF0AEDCF}" sibTransId="{B67595CE-B8BC-445E-9F13-CCCAEB4070A1}"/>
    <dgm:cxn modelId="{0229B6EF-6865-40E7-9CCC-408D21C9D63A}" type="presOf" srcId="{74A0331C-D421-43BD-911E-D99B0F83A4CD}" destId="{DDF14A66-BD37-4EB9-AC59-82568E009441}" srcOrd="0" destOrd="0" presId="urn:microsoft.com/office/officeart/2005/8/layout/hierarchy1"/>
    <dgm:cxn modelId="{34B329FC-C8DB-4FA4-B941-F7A3DBA81208}" type="presOf" srcId="{9A135181-4E22-442B-A36E-E6A7B5CB0F28}" destId="{EF229D53-988C-4F31-BD88-E52E21A321A7}" srcOrd="0" destOrd="0" presId="urn:microsoft.com/office/officeart/2005/8/layout/hierarchy1"/>
    <dgm:cxn modelId="{D1AB41FD-5F99-474C-8B6F-FA6030608484}" type="presParOf" srcId="{332AE670-BB45-4928-B1DF-354D1043E6AA}" destId="{521A92E1-EB4B-44BE-8ECC-92CB5FEA6EE3}" srcOrd="0" destOrd="0" presId="urn:microsoft.com/office/officeart/2005/8/layout/hierarchy1"/>
    <dgm:cxn modelId="{A99E0103-9928-4957-95DE-2D1D90CCC9E1}" type="presParOf" srcId="{521A92E1-EB4B-44BE-8ECC-92CB5FEA6EE3}" destId="{CC47610A-EFEB-4265-B72F-A56DB39A5D28}" srcOrd="0" destOrd="0" presId="urn:microsoft.com/office/officeart/2005/8/layout/hierarchy1"/>
    <dgm:cxn modelId="{A598DE13-BF12-4E93-9104-C30B04AA8FFF}" type="presParOf" srcId="{CC47610A-EFEB-4265-B72F-A56DB39A5D28}" destId="{0BDFD55E-EAD1-472F-91C3-01DF7784FAB8}" srcOrd="0" destOrd="0" presId="urn:microsoft.com/office/officeart/2005/8/layout/hierarchy1"/>
    <dgm:cxn modelId="{4DEAB9A8-2DC5-499A-8BBB-E6084EB233E2}" type="presParOf" srcId="{CC47610A-EFEB-4265-B72F-A56DB39A5D28}" destId="{B0BB3C35-132D-4862-825C-69383D418767}" srcOrd="1" destOrd="0" presId="urn:microsoft.com/office/officeart/2005/8/layout/hierarchy1"/>
    <dgm:cxn modelId="{EAB8AA47-BAA3-4D99-BBA8-96AE0062B2B6}" type="presParOf" srcId="{521A92E1-EB4B-44BE-8ECC-92CB5FEA6EE3}" destId="{0F0D97BD-DF94-4B5D-959F-5CC49FE15FD6}" srcOrd="1" destOrd="0" presId="urn:microsoft.com/office/officeart/2005/8/layout/hierarchy1"/>
    <dgm:cxn modelId="{41832D42-FE64-4C2A-8DAD-4BA1525DE5F9}" type="presParOf" srcId="{0F0D97BD-DF94-4B5D-959F-5CC49FE15FD6}" destId="{03F654BA-1E51-4E03-A178-C385ACA5EC2B}" srcOrd="0" destOrd="0" presId="urn:microsoft.com/office/officeart/2005/8/layout/hierarchy1"/>
    <dgm:cxn modelId="{54410FB8-ED71-45CA-BC44-0E8176AEBDE0}" type="presParOf" srcId="{0F0D97BD-DF94-4B5D-959F-5CC49FE15FD6}" destId="{1FC92E0A-C8E1-43CC-AD14-8015F885C84A}" srcOrd="1" destOrd="0" presId="urn:microsoft.com/office/officeart/2005/8/layout/hierarchy1"/>
    <dgm:cxn modelId="{984AAA3B-C7AB-45E0-8953-1E1EF69B9ABA}" type="presParOf" srcId="{1FC92E0A-C8E1-43CC-AD14-8015F885C84A}" destId="{61D73E69-FBAE-4043-8165-CC7D73086DC2}" srcOrd="0" destOrd="0" presId="urn:microsoft.com/office/officeart/2005/8/layout/hierarchy1"/>
    <dgm:cxn modelId="{B3C69C3C-61A3-427E-9279-B2129B37D147}" type="presParOf" srcId="{61D73E69-FBAE-4043-8165-CC7D73086DC2}" destId="{B45D6761-5B1F-4B11-9C00-FD25EF8976AE}" srcOrd="0" destOrd="0" presId="urn:microsoft.com/office/officeart/2005/8/layout/hierarchy1"/>
    <dgm:cxn modelId="{8DE2AFBE-A605-4AD5-B178-315FFBDE1367}" type="presParOf" srcId="{61D73E69-FBAE-4043-8165-CC7D73086DC2}" destId="{F365346E-B4E6-463D-BC36-B6938D2D3BD5}" srcOrd="1" destOrd="0" presId="urn:microsoft.com/office/officeart/2005/8/layout/hierarchy1"/>
    <dgm:cxn modelId="{0130DEB9-3547-4B0C-BCDF-3E36AC90BB4B}" type="presParOf" srcId="{1FC92E0A-C8E1-43CC-AD14-8015F885C84A}" destId="{2C0E7B0F-2643-4256-BE4E-1A2813E5EC57}" srcOrd="1" destOrd="0" presId="urn:microsoft.com/office/officeart/2005/8/layout/hierarchy1"/>
    <dgm:cxn modelId="{858D994F-928B-4F7E-95E5-75FEF6610E87}" type="presParOf" srcId="{2C0E7B0F-2643-4256-BE4E-1A2813E5EC57}" destId="{DDF14A66-BD37-4EB9-AC59-82568E009441}" srcOrd="0" destOrd="0" presId="urn:microsoft.com/office/officeart/2005/8/layout/hierarchy1"/>
    <dgm:cxn modelId="{9E304E4B-417B-4405-B6C7-A4EFFD1EABA8}" type="presParOf" srcId="{2C0E7B0F-2643-4256-BE4E-1A2813E5EC57}" destId="{E610EE7A-574B-4AC2-9067-279165AF6282}" srcOrd="1" destOrd="0" presId="urn:microsoft.com/office/officeart/2005/8/layout/hierarchy1"/>
    <dgm:cxn modelId="{EBBD5B62-056C-42B8-9F71-B2B2212A9363}" type="presParOf" srcId="{E610EE7A-574B-4AC2-9067-279165AF6282}" destId="{9FCF7EE6-F43A-482A-98E7-FF59164A18DA}" srcOrd="0" destOrd="0" presId="urn:microsoft.com/office/officeart/2005/8/layout/hierarchy1"/>
    <dgm:cxn modelId="{5820276C-7DD9-4777-9BF3-40C9645E2D09}" type="presParOf" srcId="{9FCF7EE6-F43A-482A-98E7-FF59164A18DA}" destId="{B6F321E7-FA73-475E-AC5E-C371497D5F6D}" srcOrd="0" destOrd="0" presId="urn:microsoft.com/office/officeart/2005/8/layout/hierarchy1"/>
    <dgm:cxn modelId="{3A2111D8-F3DC-4878-89A4-53202EE32556}" type="presParOf" srcId="{9FCF7EE6-F43A-482A-98E7-FF59164A18DA}" destId="{CF566F3A-92D7-4E3F-8E50-8F367CEAD63D}" srcOrd="1" destOrd="0" presId="urn:microsoft.com/office/officeart/2005/8/layout/hierarchy1"/>
    <dgm:cxn modelId="{6C48BA16-72DC-46B8-8BE9-F1DCD74A7F29}" type="presParOf" srcId="{E610EE7A-574B-4AC2-9067-279165AF6282}" destId="{4DF95B34-4B7D-4332-A0C2-2CB3A0776A1A}" srcOrd="1" destOrd="0" presId="urn:microsoft.com/office/officeart/2005/8/layout/hierarchy1"/>
    <dgm:cxn modelId="{A6DC4E94-B7EE-4520-BD8D-B5E660DF6D28}" type="presParOf" srcId="{2C0E7B0F-2643-4256-BE4E-1A2813E5EC57}" destId="{EF229D53-988C-4F31-BD88-E52E21A321A7}" srcOrd="2" destOrd="0" presId="urn:microsoft.com/office/officeart/2005/8/layout/hierarchy1"/>
    <dgm:cxn modelId="{BE6998A2-E126-46A2-BA73-45301D96F188}" type="presParOf" srcId="{2C0E7B0F-2643-4256-BE4E-1A2813E5EC57}" destId="{21DD6B76-5432-4FF7-97DC-E426F976BE6D}" srcOrd="3" destOrd="0" presId="urn:microsoft.com/office/officeart/2005/8/layout/hierarchy1"/>
    <dgm:cxn modelId="{A534C1EA-92C1-40E4-BFDA-4C4008565772}" type="presParOf" srcId="{21DD6B76-5432-4FF7-97DC-E426F976BE6D}" destId="{4E65729A-3B64-4775-8FB5-3C39B5B02F6E}" srcOrd="0" destOrd="0" presId="urn:microsoft.com/office/officeart/2005/8/layout/hierarchy1"/>
    <dgm:cxn modelId="{53BA1902-CD7A-4848-852E-2ABB7B74262D}" type="presParOf" srcId="{4E65729A-3B64-4775-8FB5-3C39B5B02F6E}" destId="{81BBE039-6AAD-4C6F-851A-2CD6EDA79E38}" srcOrd="0" destOrd="0" presId="urn:microsoft.com/office/officeart/2005/8/layout/hierarchy1"/>
    <dgm:cxn modelId="{00CEC2A0-5FDA-4DF0-BBE7-3CB0A09AF8A5}" type="presParOf" srcId="{4E65729A-3B64-4775-8FB5-3C39B5B02F6E}" destId="{0D61E3B7-EBCE-4907-8667-810308505521}" srcOrd="1" destOrd="0" presId="urn:microsoft.com/office/officeart/2005/8/layout/hierarchy1"/>
    <dgm:cxn modelId="{D4E715E2-8F0E-422E-9D0C-CD5ED6B92FF3}" type="presParOf" srcId="{21DD6B76-5432-4FF7-97DC-E426F976BE6D}" destId="{95673FC0-9519-4B28-B8B6-86C1171078F9}" srcOrd="1" destOrd="0" presId="urn:microsoft.com/office/officeart/2005/8/layout/hierarchy1"/>
    <dgm:cxn modelId="{6968D277-D350-4955-856C-2BEEB3BD0948}" type="presParOf" srcId="{0F0D97BD-DF94-4B5D-959F-5CC49FE15FD6}" destId="{F2C6AF4A-C6E6-4F7B-A4F0-0EAB19BB690F}" srcOrd="2" destOrd="0" presId="urn:microsoft.com/office/officeart/2005/8/layout/hierarchy1"/>
    <dgm:cxn modelId="{86985D4E-65D4-4AF0-883C-2AE9FFCC7D62}" type="presParOf" srcId="{0F0D97BD-DF94-4B5D-959F-5CC49FE15FD6}" destId="{6890FA8A-1CF8-436F-8C87-52CFDB1CF090}" srcOrd="3" destOrd="0" presId="urn:microsoft.com/office/officeart/2005/8/layout/hierarchy1"/>
    <dgm:cxn modelId="{3B00C842-DF92-4B47-8DA8-887A2161F4C3}" type="presParOf" srcId="{6890FA8A-1CF8-436F-8C87-52CFDB1CF090}" destId="{DF5DBBD4-5D7D-4A5A-AD59-56EB9907C554}" srcOrd="0" destOrd="0" presId="urn:microsoft.com/office/officeart/2005/8/layout/hierarchy1"/>
    <dgm:cxn modelId="{0CB306DD-E3A8-4187-B0A0-BD448EA80EB1}" type="presParOf" srcId="{DF5DBBD4-5D7D-4A5A-AD59-56EB9907C554}" destId="{2B963720-BC37-4EE9-BE12-AE5EDBE4A542}" srcOrd="0" destOrd="0" presId="urn:microsoft.com/office/officeart/2005/8/layout/hierarchy1"/>
    <dgm:cxn modelId="{6EC6D03E-C46E-4CF3-89F3-2E7AC21CFDB2}" type="presParOf" srcId="{DF5DBBD4-5D7D-4A5A-AD59-56EB9907C554}" destId="{2ACCE4F6-3784-4DE3-B384-9AED65FC7265}" srcOrd="1" destOrd="0" presId="urn:microsoft.com/office/officeart/2005/8/layout/hierarchy1"/>
    <dgm:cxn modelId="{E652BECB-DF50-4383-A328-20A59919FD33}" type="presParOf" srcId="{6890FA8A-1CF8-436F-8C87-52CFDB1CF090}" destId="{2E5DF995-246A-4B49-AB5A-093A419706ED}" srcOrd="1" destOrd="0" presId="urn:microsoft.com/office/officeart/2005/8/layout/hierarchy1"/>
    <dgm:cxn modelId="{ED24F597-FAC8-49CB-854B-7D084814DA83}" type="presParOf" srcId="{2E5DF995-246A-4B49-AB5A-093A419706ED}" destId="{5F32185B-6CBB-46BE-AFCD-76D1D9146573}" srcOrd="0" destOrd="0" presId="urn:microsoft.com/office/officeart/2005/8/layout/hierarchy1"/>
    <dgm:cxn modelId="{01709E51-11ED-476D-B46F-E4126B5EFF55}" type="presParOf" srcId="{2E5DF995-246A-4B49-AB5A-093A419706ED}" destId="{7CD0F848-704B-4A07-A39B-F81CCB2E6BA7}" srcOrd="1" destOrd="0" presId="urn:microsoft.com/office/officeart/2005/8/layout/hierarchy1"/>
    <dgm:cxn modelId="{4B67F3B6-93BE-45CD-B137-A6C98EA2567C}" type="presParOf" srcId="{7CD0F848-704B-4A07-A39B-F81CCB2E6BA7}" destId="{5C822320-70AD-466C-AA55-9CDACA06FC5D}" srcOrd="0" destOrd="0" presId="urn:microsoft.com/office/officeart/2005/8/layout/hierarchy1"/>
    <dgm:cxn modelId="{D428BBB3-F05B-4892-9EE8-061BD355504E}" type="presParOf" srcId="{5C822320-70AD-466C-AA55-9CDACA06FC5D}" destId="{E2E64945-9613-4B3F-8059-E2775974D93F}" srcOrd="0" destOrd="0" presId="urn:microsoft.com/office/officeart/2005/8/layout/hierarchy1"/>
    <dgm:cxn modelId="{12097500-2B03-4611-997C-FC7D1CEE920D}" type="presParOf" srcId="{5C822320-70AD-466C-AA55-9CDACA06FC5D}" destId="{4199CFA3-3115-4B65-909F-14D8F1764406}" srcOrd="1" destOrd="0" presId="urn:microsoft.com/office/officeart/2005/8/layout/hierarchy1"/>
    <dgm:cxn modelId="{D8A9C668-403D-4B75-8B53-452EB7E7D5EC}" type="presParOf" srcId="{7CD0F848-704B-4A07-A39B-F81CCB2E6BA7}" destId="{C2A74857-FFC6-4FA3-92FB-8FC6EFCD94D9}" srcOrd="1" destOrd="0" presId="urn:microsoft.com/office/officeart/2005/8/layout/hierarchy1"/>
    <dgm:cxn modelId="{799D2F3B-99DC-4F70-A12A-13FBCD2EF72E}" type="presParOf" srcId="{2E5DF995-246A-4B49-AB5A-093A419706ED}" destId="{A9259D97-1C5D-47DC-9B99-A79761417BF7}" srcOrd="2" destOrd="0" presId="urn:microsoft.com/office/officeart/2005/8/layout/hierarchy1"/>
    <dgm:cxn modelId="{FCC18BA3-7EF2-406B-A390-AF1774649B35}" type="presParOf" srcId="{2E5DF995-246A-4B49-AB5A-093A419706ED}" destId="{D70E42C8-F13E-4B4C-B91E-5EED81AA2DC5}" srcOrd="3" destOrd="0" presId="urn:microsoft.com/office/officeart/2005/8/layout/hierarchy1"/>
    <dgm:cxn modelId="{32E7D4A7-6D05-41D8-A3E1-6CD2BC1A4652}" type="presParOf" srcId="{D70E42C8-F13E-4B4C-B91E-5EED81AA2DC5}" destId="{DB756514-7685-4B7E-965F-929E22DCE7E2}" srcOrd="0" destOrd="0" presId="urn:microsoft.com/office/officeart/2005/8/layout/hierarchy1"/>
    <dgm:cxn modelId="{5D564751-9673-4A0D-A0A6-7427D98C4096}" type="presParOf" srcId="{DB756514-7685-4B7E-965F-929E22DCE7E2}" destId="{19916257-3CE3-4A1F-AB73-06E076446188}" srcOrd="0" destOrd="0" presId="urn:microsoft.com/office/officeart/2005/8/layout/hierarchy1"/>
    <dgm:cxn modelId="{829465C6-6F1A-4CFF-9EAE-7D4E54BE5F2D}" type="presParOf" srcId="{DB756514-7685-4B7E-965F-929E22DCE7E2}" destId="{AB267F8E-77EF-4029-9197-9FA36A8A946B}" srcOrd="1" destOrd="0" presId="urn:microsoft.com/office/officeart/2005/8/layout/hierarchy1"/>
    <dgm:cxn modelId="{74CC628D-84EB-45D3-BFC1-45CF11456514}" type="presParOf" srcId="{D70E42C8-F13E-4B4C-B91E-5EED81AA2DC5}" destId="{878B92B1-EE7A-4FF5-97E7-3F26FDB54C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59D97-1C5D-47DC-9B99-A79761417BF7}">
      <dsp:nvSpPr>
        <dsp:cNvPr id="0" name=""/>
        <dsp:cNvSpPr/>
      </dsp:nvSpPr>
      <dsp:spPr>
        <a:xfrm>
          <a:off x="6009783" y="2702203"/>
          <a:ext cx="1032524" cy="491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866"/>
              </a:lnTo>
              <a:lnTo>
                <a:pt x="1032524" y="334866"/>
              </a:lnTo>
              <a:lnTo>
                <a:pt x="1032524" y="491387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2185B-6CBB-46BE-AFCD-76D1D9146573}">
      <dsp:nvSpPr>
        <dsp:cNvPr id="0" name=""/>
        <dsp:cNvSpPr/>
      </dsp:nvSpPr>
      <dsp:spPr>
        <a:xfrm>
          <a:off x="4977258" y="2702203"/>
          <a:ext cx="1032524" cy="491387"/>
        </a:xfrm>
        <a:custGeom>
          <a:avLst/>
          <a:gdLst/>
          <a:ahLst/>
          <a:cxnLst/>
          <a:rect l="0" t="0" r="0" b="0"/>
          <a:pathLst>
            <a:path>
              <a:moveTo>
                <a:pt x="1032524" y="0"/>
              </a:moveTo>
              <a:lnTo>
                <a:pt x="1032524" y="334866"/>
              </a:lnTo>
              <a:lnTo>
                <a:pt x="0" y="334866"/>
              </a:lnTo>
              <a:lnTo>
                <a:pt x="0" y="491387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6AF4A-C6E6-4F7B-A4F0-0EAB19BB690F}">
      <dsp:nvSpPr>
        <dsp:cNvPr id="0" name=""/>
        <dsp:cNvSpPr/>
      </dsp:nvSpPr>
      <dsp:spPr>
        <a:xfrm>
          <a:off x="3944734" y="1137927"/>
          <a:ext cx="2065049" cy="491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866"/>
              </a:lnTo>
              <a:lnTo>
                <a:pt x="2065049" y="334866"/>
              </a:lnTo>
              <a:lnTo>
                <a:pt x="2065049" y="49138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29D53-988C-4F31-BD88-E52E21A321A7}">
      <dsp:nvSpPr>
        <dsp:cNvPr id="0" name=""/>
        <dsp:cNvSpPr/>
      </dsp:nvSpPr>
      <dsp:spPr>
        <a:xfrm>
          <a:off x="1879684" y="2702203"/>
          <a:ext cx="1032524" cy="491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866"/>
              </a:lnTo>
              <a:lnTo>
                <a:pt x="1032524" y="334866"/>
              </a:lnTo>
              <a:lnTo>
                <a:pt x="1032524" y="491387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14A66-BD37-4EB9-AC59-82568E009441}">
      <dsp:nvSpPr>
        <dsp:cNvPr id="0" name=""/>
        <dsp:cNvSpPr/>
      </dsp:nvSpPr>
      <dsp:spPr>
        <a:xfrm>
          <a:off x="847159" y="2702203"/>
          <a:ext cx="1032524" cy="491387"/>
        </a:xfrm>
        <a:custGeom>
          <a:avLst/>
          <a:gdLst/>
          <a:ahLst/>
          <a:cxnLst/>
          <a:rect l="0" t="0" r="0" b="0"/>
          <a:pathLst>
            <a:path>
              <a:moveTo>
                <a:pt x="1032524" y="0"/>
              </a:moveTo>
              <a:lnTo>
                <a:pt x="1032524" y="334866"/>
              </a:lnTo>
              <a:lnTo>
                <a:pt x="0" y="334866"/>
              </a:lnTo>
              <a:lnTo>
                <a:pt x="0" y="491387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654BA-1E51-4E03-A178-C385ACA5EC2B}">
      <dsp:nvSpPr>
        <dsp:cNvPr id="0" name=""/>
        <dsp:cNvSpPr/>
      </dsp:nvSpPr>
      <dsp:spPr>
        <a:xfrm>
          <a:off x="1879684" y="1137927"/>
          <a:ext cx="2065049" cy="491387"/>
        </a:xfrm>
        <a:custGeom>
          <a:avLst/>
          <a:gdLst/>
          <a:ahLst/>
          <a:cxnLst/>
          <a:rect l="0" t="0" r="0" b="0"/>
          <a:pathLst>
            <a:path>
              <a:moveTo>
                <a:pt x="2065049" y="0"/>
              </a:moveTo>
              <a:lnTo>
                <a:pt x="2065049" y="334866"/>
              </a:lnTo>
              <a:lnTo>
                <a:pt x="0" y="334866"/>
              </a:lnTo>
              <a:lnTo>
                <a:pt x="0" y="49138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FD55E-EAD1-472F-91C3-01DF7784FAB8}">
      <dsp:nvSpPr>
        <dsp:cNvPr id="0" name=""/>
        <dsp:cNvSpPr/>
      </dsp:nvSpPr>
      <dsp:spPr>
        <a:xfrm>
          <a:off x="3099941" y="65040"/>
          <a:ext cx="1689586" cy="1072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0BB3C35-132D-4862-825C-69383D418767}">
      <dsp:nvSpPr>
        <dsp:cNvPr id="0" name=""/>
        <dsp:cNvSpPr/>
      </dsp:nvSpPr>
      <dsp:spPr>
        <a:xfrm>
          <a:off x="3287672" y="243385"/>
          <a:ext cx="1689586" cy="107288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/>
            <a:t>Metody pomiaru dostępnej przepływności</a:t>
          </a:r>
        </a:p>
      </dsp:txBody>
      <dsp:txXfrm>
        <a:off x="3319096" y="274809"/>
        <a:ext cx="1626738" cy="1010039"/>
      </dsp:txXfrm>
    </dsp:sp>
    <dsp:sp modelId="{B45D6761-5B1F-4B11-9C00-FD25EF8976AE}">
      <dsp:nvSpPr>
        <dsp:cNvPr id="0" name=""/>
        <dsp:cNvSpPr/>
      </dsp:nvSpPr>
      <dsp:spPr>
        <a:xfrm>
          <a:off x="1034891" y="1629315"/>
          <a:ext cx="1689586" cy="1072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65346E-B4E6-463D-BC36-B6938D2D3BD5}">
      <dsp:nvSpPr>
        <dsp:cNvPr id="0" name=""/>
        <dsp:cNvSpPr/>
      </dsp:nvSpPr>
      <dsp:spPr>
        <a:xfrm>
          <a:off x="1222623" y="1807660"/>
          <a:ext cx="1689586" cy="107288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/>
            <a:t>Metody pasywne</a:t>
          </a:r>
        </a:p>
      </dsp:txBody>
      <dsp:txXfrm>
        <a:off x="1254047" y="1839084"/>
        <a:ext cx="1626738" cy="1010039"/>
      </dsp:txXfrm>
    </dsp:sp>
    <dsp:sp modelId="{B6F321E7-FA73-475E-AC5E-C371497D5F6D}">
      <dsp:nvSpPr>
        <dsp:cNvPr id="0" name=""/>
        <dsp:cNvSpPr/>
      </dsp:nvSpPr>
      <dsp:spPr>
        <a:xfrm>
          <a:off x="2366" y="3193590"/>
          <a:ext cx="1689586" cy="1072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566F3A-92D7-4E3F-8E50-8F367CEAD63D}">
      <dsp:nvSpPr>
        <dsp:cNvPr id="0" name=""/>
        <dsp:cNvSpPr/>
      </dsp:nvSpPr>
      <dsp:spPr>
        <a:xfrm>
          <a:off x="190098" y="3371936"/>
          <a:ext cx="1689586" cy="107288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b="1" kern="1200" dirty="0">
              <a:latin typeface="Times New Roman" pitchFamily="18" charset="0"/>
            </a:rPr>
            <a:t>analiza statystyk routerów</a:t>
          </a:r>
          <a:endParaRPr lang="pl-PL" sz="1200" kern="1200"/>
        </a:p>
      </dsp:txBody>
      <dsp:txXfrm>
        <a:off x="221522" y="3403360"/>
        <a:ext cx="1626738" cy="1010039"/>
      </dsp:txXfrm>
    </dsp:sp>
    <dsp:sp modelId="{81BBE039-6AAD-4C6F-851A-2CD6EDA79E38}">
      <dsp:nvSpPr>
        <dsp:cNvPr id="0" name=""/>
        <dsp:cNvSpPr/>
      </dsp:nvSpPr>
      <dsp:spPr>
        <a:xfrm>
          <a:off x="2067416" y="3193590"/>
          <a:ext cx="1689586" cy="1072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D61E3B7-EBCE-4907-8667-810308505521}">
      <dsp:nvSpPr>
        <dsp:cNvPr id="0" name=""/>
        <dsp:cNvSpPr/>
      </dsp:nvSpPr>
      <dsp:spPr>
        <a:xfrm>
          <a:off x="2255147" y="3371936"/>
          <a:ext cx="1689586" cy="107288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b="1" kern="1200" dirty="0">
              <a:latin typeface="Times New Roman" pitchFamily="18" charset="0"/>
            </a:rPr>
            <a:t>przechwytywanie </a:t>
          </a:r>
          <a:br>
            <a:rPr lang="pl-PL" sz="1200" b="1" kern="1200" dirty="0">
              <a:latin typeface="Times New Roman" pitchFamily="18" charset="0"/>
            </a:rPr>
          </a:br>
          <a:r>
            <a:rPr lang="pl-PL" sz="1200" b="1" kern="1200" dirty="0">
              <a:latin typeface="Times New Roman" pitchFamily="18" charset="0"/>
            </a:rPr>
            <a:t>pakietów</a:t>
          </a:r>
          <a:endParaRPr lang="pl-PL" sz="1200" kern="1200"/>
        </a:p>
      </dsp:txBody>
      <dsp:txXfrm>
        <a:off x="2286571" y="3403360"/>
        <a:ext cx="1626738" cy="1010039"/>
      </dsp:txXfrm>
    </dsp:sp>
    <dsp:sp modelId="{2B963720-BC37-4EE9-BE12-AE5EDBE4A542}">
      <dsp:nvSpPr>
        <dsp:cNvPr id="0" name=""/>
        <dsp:cNvSpPr/>
      </dsp:nvSpPr>
      <dsp:spPr>
        <a:xfrm>
          <a:off x="5164990" y="1629315"/>
          <a:ext cx="1689586" cy="1072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CCE4F6-3784-4DE3-B384-9AED65FC7265}">
      <dsp:nvSpPr>
        <dsp:cNvPr id="0" name=""/>
        <dsp:cNvSpPr/>
      </dsp:nvSpPr>
      <dsp:spPr>
        <a:xfrm>
          <a:off x="5352722" y="1807660"/>
          <a:ext cx="1689586" cy="107288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/>
            <a:t>Metody aktywne</a:t>
          </a:r>
        </a:p>
      </dsp:txBody>
      <dsp:txXfrm>
        <a:off x="5384146" y="1839084"/>
        <a:ext cx="1626738" cy="1010039"/>
      </dsp:txXfrm>
    </dsp:sp>
    <dsp:sp modelId="{E2E64945-9613-4B3F-8059-E2775974D93F}">
      <dsp:nvSpPr>
        <dsp:cNvPr id="0" name=""/>
        <dsp:cNvSpPr/>
      </dsp:nvSpPr>
      <dsp:spPr>
        <a:xfrm>
          <a:off x="4132465" y="3193590"/>
          <a:ext cx="1689586" cy="1072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99CFA3-3115-4B65-909F-14D8F1764406}">
      <dsp:nvSpPr>
        <dsp:cNvPr id="0" name=""/>
        <dsp:cNvSpPr/>
      </dsp:nvSpPr>
      <dsp:spPr>
        <a:xfrm>
          <a:off x="4320197" y="3371936"/>
          <a:ext cx="1689586" cy="107288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/>
            <a:t> </a:t>
          </a:r>
          <a:r>
            <a:rPr lang="pl-PL" sz="1200" b="1" kern="1200" dirty="0">
              <a:latin typeface="Times New Roman" pitchFamily="18" charset="0"/>
            </a:rPr>
            <a:t>(A-PGM) Metody (</a:t>
          </a:r>
          <a:r>
            <a:rPr lang="pl-PL" sz="1200" b="1" kern="1200" dirty="0" err="1">
              <a:latin typeface="Times New Roman" pitchFamily="18" charset="0"/>
            </a:rPr>
            <a:t>Probe</a:t>
          </a:r>
          <a:r>
            <a:rPr lang="pl-PL" sz="1200" b="1" kern="1200" dirty="0">
              <a:latin typeface="Times New Roman" pitchFamily="18" charset="0"/>
            </a:rPr>
            <a:t> Gap Model)</a:t>
          </a:r>
          <a:br>
            <a:rPr lang="pl-PL" sz="1200" b="1" kern="1200" dirty="0">
              <a:latin typeface="Times New Roman" pitchFamily="18" charset="0"/>
            </a:rPr>
          </a:br>
          <a:r>
            <a:rPr lang="pl-PL" sz="1200" b="1" kern="1200" dirty="0">
              <a:latin typeface="Times New Roman" pitchFamily="18" charset="0"/>
            </a:rPr>
            <a:t>pomiary dla par i szeregów pakietów  </a:t>
          </a:r>
          <a:endParaRPr lang="pl-PL" sz="1200" kern="1200"/>
        </a:p>
      </dsp:txBody>
      <dsp:txXfrm>
        <a:off x="4351621" y="3403360"/>
        <a:ext cx="1626738" cy="1010039"/>
      </dsp:txXfrm>
    </dsp:sp>
    <dsp:sp modelId="{19916257-3CE3-4A1F-AB73-06E076446188}">
      <dsp:nvSpPr>
        <dsp:cNvPr id="0" name=""/>
        <dsp:cNvSpPr/>
      </dsp:nvSpPr>
      <dsp:spPr>
        <a:xfrm>
          <a:off x="6197515" y="3193590"/>
          <a:ext cx="1689586" cy="1072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267F8E-77EF-4029-9197-9FA36A8A946B}">
      <dsp:nvSpPr>
        <dsp:cNvPr id="0" name=""/>
        <dsp:cNvSpPr/>
      </dsp:nvSpPr>
      <dsp:spPr>
        <a:xfrm>
          <a:off x="6385247" y="3371936"/>
          <a:ext cx="1689586" cy="107288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b="1" kern="1200" dirty="0">
              <a:latin typeface="Times New Roman" pitchFamily="18" charset="0"/>
            </a:rPr>
            <a:t>(A-PRM) Metod (</a:t>
          </a:r>
          <a:r>
            <a:rPr lang="pl-PL" sz="1200" b="1" kern="1200" dirty="0" err="1">
              <a:latin typeface="Times New Roman" pitchFamily="18" charset="0"/>
            </a:rPr>
            <a:t>Probe</a:t>
          </a:r>
          <a:r>
            <a:rPr lang="pl-PL" sz="1200" b="1" kern="1200" dirty="0">
              <a:latin typeface="Times New Roman" pitchFamily="18" charset="0"/>
            </a:rPr>
            <a:t> </a:t>
          </a:r>
          <a:r>
            <a:rPr lang="pl-PL" sz="1200" b="1" kern="1200" dirty="0" err="1">
              <a:latin typeface="Times New Roman" pitchFamily="18" charset="0"/>
            </a:rPr>
            <a:t>Rate</a:t>
          </a:r>
          <a:r>
            <a:rPr lang="pl-PL" sz="1200" b="1" kern="1200" dirty="0">
              <a:latin typeface="Times New Roman" pitchFamily="18" charset="0"/>
            </a:rPr>
            <a:t> Model)</a:t>
          </a:r>
          <a:br>
            <a:rPr lang="pl-PL" sz="1200" b="1" kern="1200" dirty="0">
              <a:latin typeface="Times New Roman" pitchFamily="18" charset="0"/>
            </a:rPr>
          </a:br>
          <a:r>
            <a:rPr lang="pl-PL" sz="1200" b="1" kern="1200" dirty="0">
              <a:latin typeface="Times New Roman" pitchFamily="18" charset="0"/>
            </a:rPr>
            <a:t>pomiary z wykrywaniem punktu przeciążenia łącza</a:t>
          </a:r>
          <a:endParaRPr lang="pl-PL" sz="1200" kern="1200"/>
        </a:p>
      </dsp:txBody>
      <dsp:txXfrm>
        <a:off x="6416671" y="3403360"/>
        <a:ext cx="1626738" cy="1010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832" tIns="46916" rIns="93832" bIns="46916" numCol="1" anchor="t" anchorCtr="0" compatLnSpc="1">
            <a:prstTxWarp prst="textNoShape">
              <a:avLst/>
            </a:prstTxWarp>
          </a:bodyPr>
          <a:lstStyle>
            <a:lvl1pPr defTabSz="938213">
              <a:defRPr sz="1200"/>
            </a:lvl1pPr>
          </a:lstStyle>
          <a:p>
            <a:endParaRPr lang="pl-PL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832" tIns="46916" rIns="93832" bIns="46916" numCol="1" anchor="t" anchorCtr="0" compatLnSpc="1">
            <a:prstTxWarp prst="textNoShape">
              <a:avLst/>
            </a:prstTxWarp>
          </a:bodyPr>
          <a:lstStyle>
            <a:lvl1pPr algn="r" defTabSz="938213">
              <a:defRPr sz="1200"/>
            </a:lvl1pPr>
          </a:lstStyle>
          <a:p>
            <a:endParaRPr lang="pl-PL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6238"/>
            <a:ext cx="2890838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832" tIns="46916" rIns="93832" bIns="46916" numCol="1" anchor="b" anchorCtr="0" compatLnSpc="1">
            <a:prstTxWarp prst="textNoShape">
              <a:avLst/>
            </a:prstTxWarp>
          </a:bodyPr>
          <a:lstStyle>
            <a:lvl1pPr defTabSz="938213">
              <a:defRPr sz="1200"/>
            </a:lvl1pPr>
          </a:lstStyle>
          <a:p>
            <a:endParaRPr lang="pl-PL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266238"/>
            <a:ext cx="2890838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832" tIns="46916" rIns="93832" bIns="46916" numCol="1" anchor="b" anchorCtr="0" compatLnSpc="1">
            <a:prstTxWarp prst="textNoShape">
              <a:avLst/>
            </a:prstTxWarp>
          </a:bodyPr>
          <a:lstStyle>
            <a:lvl1pPr algn="r" defTabSz="938213">
              <a:defRPr sz="1200"/>
            </a:lvl1pPr>
          </a:lstStyle>
          <a:p>
            <a:fld id="{EDF744ED-25D0-4F66-B0CA-DA2DD607E03B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8254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l-PL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l-PL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4876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6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l-PL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9296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9206A7-F5D4-4DC7-8619-6C1C23CCA8EF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90923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E25CB6-8357-43BE-B70E-30BA45AD68CE}" type="slidenum">
              <a:rPr lang="pl-PL"/>
              <a:pPr/>
              <a:t>32</a:t>
            </a:fld>
            <a:endParaRPr lang="pl-PL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96938" y="731838"/>
            <a:ext cx="4876800" cy="3657600"/>
          </a:xfrm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632325"/>
            <a:ext cx="5335588" cy="4389438"/>
          </a:xfrm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9" name="Group 102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9220" name="Rectangle 1028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grpSp>
          <p:nvGrpSpPr>
            <p:cNvPr id="9221" name="Group 1029"/>
            <p:cNvGrpSpPr>
              <a:grpSpLocks/>
            </p:cNvGrpSpPr>
            <p:nvPr userDrawn="1"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9222" name="Line 1030"/>
              <p:cNvSpPr>
                <a:spLocks noChangeShapeType="1"/>
              </p:cNvSpPr>
              <p:nvPr/>
            </p:nvSpPr>
            <p:spPr bwMode="white">
              <a:xfrm>
                <a:off x="0" y="19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23" name="Line 1031"/>
              <p:cNvSpPr>
                <a:spLocks noChangeShapeType="1"/>
              </p:cNvSpPr>
              <p:nvPr/>
            </p:nvSpPr>
            <p:spPr bwMode="white">
              <a:xfrm>
                <a:off x="0" y="38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24" name="Line 1032"/>
              <p:cNvSpPr>
                <a:spLocks noChangeShapeType="1"/>
              </p:cNvSpPr>
              <p:nvPr/>
            </p:nvSpPr>
            <p:spPr bwMode="white">
              <a:xfrm>
                <a:off x="0" y="57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25" name="Line 1033"/>
              <p:cNvSpPr>
                <a:spLocks noChangeShapeType="1"/>
              </p:cNvSpPr>
              <p:nvPr/>
            </p:nvSpPr>
            <p:spPr bwMode="white">
              <a:xfrm>
                <a:off x="0" y="76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26" name="Line 1034"/>
              <p:cNvSpPr>
                <a:spLocks noChangeShapeType="1"/>
              </p:cNvSpPr>
              <p:nvPr/>
            </p:nvSpPr>
            <p:spPr bwMode="white">
              <a:xfrm>
                <a:off x="0" y="96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27" name="Line 1035"/>
              <p:cNvSpPr>
                <a:spLocks noChangeShapeType="1"/>
              </p:cNvSpPr>
              <p:nvPr/>
            </p:nvSpPr>
            <p:spPr bwMode="white">
              <a:xfrm>
                <a:off x="0" y="115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28" name="Line 1036"/>
              <p:cNvSpPr>
                <a:spLocks noChangeShapeType="1"/>
              </p:cNvSpPr>
              <p:nvPr/>
            </p:nvSpPr>
            <p:spPr bwMode="white">
              <a:xfrm>
                <a:off x="0" y="134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29" name="Line 1037"/>
              <p:cNvSpPr>
                <a:spLocks noChangeShapeType="1"/>
              </p:cNvSpPr>
              <p:nvPr/>
            </p:nvSpPr>
            <p:spPr bwMode="white">
              <a:xfrm>
                <a:off x="0" y="153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30" name="Line 1038"/>
              <p:cNvSpPr>
                <a:spLocks noChangeShapeType="1"/>
              </p:cNvSpPr>
              <p:nvPr/>
            </p:nvSpPr>
            <p:spPr bwMode="white">
              <a:xfrm>
                <a:off x="0" y="172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31" name="Line 1039"/>
              <p:cNvSpPr>
                <a:spLocks noChangeShapeType="1"/>
              </p:cNvSpPr>
              <p:nvPr/>
            </p:nvSpPr>
            <p:spPr bwMode="white">
              <a:xfrm>
                <a:off x="0" y="192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32" name="Line 1040"/>
              <p:cNvSpPr>
                <a:spLocks noChangeShapeType="1"/>
              </p:cNvSpPr>
              <p:nvPr/>
            </p:nvSpPr>
            <p:spPr bwMode="white">
              <a:xfrm>
                <a:off x="0" y="211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33" name="Line 1041"/>
              <p:cNvSpPr>
                <a:spLocks noChangeShapeType="1"/>
              </p:cNvSpPr>
              <p:nvPr/>
            </p:nvSpPr>
            <p:spPr bwMode="white">
              <a:xfrm>
                <a:off x="0" y="230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34" name="Line 1042"/>
              <p:cNvSpPr>
                <a:spLocks noChangeShapeType="1"/>
              </p:cNvSpPr>
              <p:nvPr/>
            </p:nvSpPr>
            <p:spPr bwMode="white">
              <a:xfrm>
                <a:off x="0" y="249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35" name="Line 1043"/>
              <p:cNvSpPr>
                <a:spLocks noChangeShapeType="1"/>
              </p:cNvSpPr>
              <p:nvPr/>
            </p:nvSpPr>
            <p:spPr bwMode="white">
              <a:xfrm>
                <a:off x="0" y="268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36" name="Line 1044"/>
              <p:cNvSpPr>
                <a:spLocks noChangeShapeType="1"/>
              </p:cNvSpPr>
              <p:nvPr/>
            </p:nvSpPr>
            <p:spPr bwMode="white">
              <a:xfrm>
                <a:off x="0" y="288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37" name="Line 1045"/>
              <p:cNvSpPr>
                <a:spLocks noChangeShapeType="1"/>
              </p:cNvSpPr>
              <p:nvPr/>
            </p:nvSpPr>
            <p:spPr bwMode="white">
              <a:xfrm>
                <a:off x="0" y="307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38" name="Line 1046"/>
              <p:cNvSpPr>
                <a:spLocks noChangeShapeType="1"/>
              </p:cNvSpPr>
              <p:nvPr/>
            </p:nvSpPr>
            <p:spPr bwMode="white">
              <a:xfrm>
                <a:off x="0" y="326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39" name="Line 1047"/>
              <p:cNvSpPr>
                <a:spLocks noChangeShapeType="1"/>
              </p:cNvSpPr>
              <p:nvPr/>
            </p:nvSpPr>
            <p:spPr bwMode="white">
              <a:xfrm>
                <a:off x="0" y="345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40" name="Line 1048"/>
              <p:cNvSpPr>
                <a:spLocks noChangeShapeType="1"/>
              </p:cNvSpPr>
              <p:nvPr/>
            </p:nvSpPr>
            <p:spPr bwMode="white">
              <a:xfrm>
                <a:off x="0" y="364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41" name="Line 1049"/>
              <p:cNvSpPr>
                <a:spLocks noChangeShapeType="1"/>
              </p:cNvSpPr>
              <p:nvPr/>
            </p:nvSpPr>
            <p:spPr bwMode="white">
              <a:xfrm>
                <a:off x="0" y="384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42" name="Line 1050"/>
              <p:cNvSpPr>
                <a:spLocks noChangeShapeType="1"/>
              </p:cNvSpPr>
              <p:nvPr/>
            </p:nvSpPr>
            <p:spPr bwMode="white">
              <a:xfrm>
                <a:off x="0" y="403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43" name="Line 1051"/>
              <p:cNvSpPr>
                <a:spLocks noChangeShapeType="1"/>
              </p:cNvSpPr>
              <p:nvPr/>
            </p:nvSpPr>
            <p:spPr bwMode="white">
              <a:xfrm>
                <a:off x="0" y="422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44" name="Line 1052"/>
              <p:cNvSpPr>
                <a:spLocks noChangeShapeType="1"/>
              </p:cNvSpPr>
              <p:nvPr/>
            </p:nvSpPr>
            <p:spPr bwMode="white">
              <a:xfrm>
                <a:off x="1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45" name="Line 1053"/>
              <p:cNvSpPr>
                <a:spLocks noChangeShapeType="1"/>
              </p:cNvSpPr>
              <p:nvPr/>
            </p:nvSpPr>
            <p:spPr bwMode="white">
              <a:xfrm>
                <a:off x="3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46" name="Line 1054"/>
              <p:cNvSpPr>
                <a:spLocks noChangeShapeType="1"/>
              </p:cNvSpPr>
              <p:nvPr/>
            </p:nvSpPr>
            <p:spPr bwMode="white">
              <a:xfrm>
                <a:off x="5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47" name="Line 1055"/>
              <p:cNvSpPr>
                <a:spLocks noChangeShapeType="1"/>
              </p:cNvSpPr>
              <p:nvPr/>
            </p:nvSpPr>
            <p:spPr bwMode="white">
              <a:xfrm>
                <a:off x="7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48" name="Line 1056"/>
              <p:cNvSpPr>
                <a:spLocks noChangeShapeType="1"/>
              </p:cNvSpPr>
              <p:nvPr/>
            </p:nvSpPr>
            <p:spPr bwMode="white">
              <a:xfrm>
                <a:off x="96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49" name="Line 1057"/>
              <p:cNvSpPr>
                <a:spLocks noChangeShapeType="1"/>
              </p:cNvSpPr>
              <p:nvPr/>
            </p:nvSpPr>
            <p:spPr bwMode="white">
              <a:xfrm>
                <a:off x="115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50" name="Line 1058"/>
              <p:cNvSpPr>
                <a:spLocks noChangeShapeType="1"/>
              </p:cNvSpPr>
              <p:nvPr/>
            </p:nvSpPr>
            <p:spPr bwMode="white">
              <a:xfrm>
                <a:off x="134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51" name="Line 1059"/>
              <p:cNvSpPr>
                <a:spLocks noChangeShapeType="1"/>
              </p:cNvSpPr>
              <p:nvPr/>
            </p:nvSpPr>
            <p:spPr bwMode="white">
              <a:xfrm>
                <a:off x="153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52" name="Line 1060"/>
              <p:cNvSpPr>
                <a:spLocks noChangeShapeType="1"/>
              </p:cNvSpPr>
              <p:nvPr/>
            </p:nvSpPr>
            <p:spPr bwMode="white">
              <a:xfrm>
                <a:off x="172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53" name="Line 1061"/>
              <p:cNvSpPr>
                <a:spLocks noChangeShapeType="1"/>
              </p:cNvSpPr>
              <p:nvPr/>
            </p:nvSpPr>
            <p:spPr bwMode="white">
              <a:xfrm>
                <a:off x="192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54" name="Line 1062"/>
              <p:cNvSpPr>
                <a:spLocks noChangeShapeType="1"/>
              </p:cNvSpPr>
              <p:nvPr/>
            </p:nvSpPr>
            <p:spPr bwMode="white">
              <a:xfrm>
                <a:off x="211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55" name="Line 1063"/>
              <p:cNvSpPr>
                <a:spLocks noChangeShapeType="1"/>
              </p:cNvSpPr>
              <p:nvPr/>
            </p:nvSpPr>
            <p:spPr bwMode="white">
              <a:xfrm>
                <a:off x="230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56" name="Line 1064"/>
              <p:cNvSpPr>
                <a:spLocks noChangeShapeType="1"/>
              </p:cNvSpPr>
              <p:nvPr/>
            </p:nvSpPr>
            <p:spPr bwMode="white">
              <a:xfrm>
                <a:off x="249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57" name="Line 1065"/>
              <p:cNvSpPr>
                <a:spLocks noChangeShapeType="1"/>
              </p:cNvSpPr>
              <p:nvPr/>
            </p:nvSpPr>
            <p:spPr bwMode="white">
              <a:xfrm>
                <a:off x="268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58" name="Line 1066"/>
              <p:cNvSpPr>
                <a:spLocks noChangeShapeType="1"/>
              </p:cNvSpPr>
              <p:nvPr/>
            </p:nvSpPr>
            <p:spPr bwMode="white">
              <a:xfrm>
                <a:off x="288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59" name="Line 1067"/>
              <p:cNvSpPr>
                <a:spLocks noChangeShapeType="1"/>
              </p:cNvSpPr>
              <p:nvPr/>
            </p:nvSpPr>
            <p:spPr bwMode="white">
              <a:xfrm>
                <a:off x="307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60" name="Line 1068"/>
              <p:cNvSpPr>
                <a:spLocks noChangeShapeType="1"/>
              </p:cNvSpPr>
              <p:nvPr/>
            </p:nvSpPr>
            <p:spPr bwMode="white">
              <a:xfrm>
                <a:off x="326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61" name="Line 1069"/>
              <p:cNvSpPr>
                <a:spLocks noChangeShapeType="1"/>
              </p:cNvSpPr>
              <p:nvPr/>
            </p:nvSpPr>
            <p:spPr bwMode="white">
              <a:xfrm>
                <a:off x="345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62" name="Line 1070"/>
              <p:cNvSpPr>
                <a:spLocks noChangeShapeType="1"/>
              </p:cNvSpPr>
              <p:nvPr/>
            </p:nvSpPr>
            <p:spPr bwMode="white">
              <a:xfrm>
                <a:off x="364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63" name="Line 1071"/>
              <p:cNvSpPr>
                <a:spLocks noChangeShapeType="1"/>
              </p:cNvSpPr>
              <p:nvPr/>
            </p:nvSpPr>
            <p:spPr bwMode="white">
              <a:xfrm>
                <a:off x="384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64" name="Line 1072"/>
              <p:cNvSpPr>
                <a:spLocks noChangeShapeType="1"/>
              </p:cNvSpPr>
              <p:nvPr/>
            </p:nvSpPr>
            <p:spPr bwMode="white">
              <a:xfrm>
                <a:off x="403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65" name="Line 1073"/>
              <p:cNvSpPr>
                <a:spLocks noChangeShapeType="1"/>
              </p:cNvSpPr>
              <p:nvPr/>
            </p:nvSpPr>
            <p:spPr bwMode="white">
              <a:xfrm>
                <a:off x="422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66" name="Line 1074"/>
              <p:cNvSpPr>
                <a:spLocks noChangeShapeType="1"/>
              </p:cNvSpPr>
              <p:nvPr/>
            </p:nvSpPr>
            <p:spPr bwMode="white">
              <a:xfrm>
                <a:off x="441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67" name="Line 1075"/>
              <p:cNvSpPr>
                <a:spLocks noChangeShapeType="1"/>
              </p:cNvSpPr>
              <p:nvPr/>
            </p:nvSpPr>
            <p:spPr bwMode="white">
              <a:xfrm>
                <a:off x="460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68" name="Line 1076"/>
              <p:cNvSpPr>
                <a:spLocks noChangeShapeType="1"/>
              </p:cNvSpPr>
              <p:nvPr/>
            </p:nvSpPr>
            <p:spPr bwMode="white">
              <a:xfrm>
                <a:off x="480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69" name="Line 1077"/>
              <p:cNvSpPr>
                <a:spLocks noChangeShapeType="1"/>
              </p:cNvSpPr>
              <p:nvPr/>
            </p:nvSpPr>
            <p:spPr bwMode="white">
              <a:xfrm>
                <a:off x="49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70" name="Line 1078"/>
              <p:cNvSpPr>
                <a:spLocks noChangeShapeType="1"/>
              </p:cNvSpPr>
              <p:nvPr/>
            </p:nvSpPr>
            <p:spPr bwMode="white">
              <a:xfrm>
                <a:off x="51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71" name="Line 1079"/>
              <p:cNvSpPr>
                <a:spLocks noChangeShapeType="1"/>
              </p:cNvSpPr>
              <p:nvPr/>
            </p:nvSpPr>
            <p:spPr bwMode="white">
              <a:xfrm>
                <a:off x="53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9272" name="Line 1080"/>
              <p:cNvSpPr>
                <a:spLocks noChangeShapeType="1"/>
              </p:cNvSpPr>
              <p:nvPr/>
            </p:nvSpPr>
            <p:spPr bwMode="white">
              <a:xfrm>
                <a:off x="55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  <p:sp>
          <p:nvSpPr>
            <p:cNvPr id="9273" name="Line 1081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</p:grpSp>
      <p:grpSp>
        <p:nvGrpSpPr>
          <p:cNvPr id="9289" name="Group 1097"/>
          <p:cNvGrpSpPr>
            <a:grpSpLocks/>
          </p:cNvGrpSpPr>
          <p:nvPr userDrawn="1"/>
        </p:nvGrpSpPr>
        <p:grpSpPr bwMode="auto">
          <a:xfrm>
            <a:off x="4763" y="304800"/>
            <a:ext cx="6472237" cy="3810000"/>
            <a:chOff x="3" y="192"/>
            <a:chExt cx="4077" cy="2400"/>
          </a:xfrm>
        </p:grpSpPr>
        <p:sp>
          <p:nvSpPr>
            <p:cNvPr id="9275" name="Line 1083"/>
            <p:cNvSpPr>
              <a:spLocks noChangeShapeType="1"/>
            </p:cNvSpPr>
            <p:nvPr/>
          </p:nvSpPr>
          <p:spPr bwMode="ltGray">
            <a:xfrm>
              <a:off x="391" y="192"/>
              <a:ext cx="0" cy="24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9276" name="Line 1084"/>
            <p:cNvSpPr>
              <a:spLocks noChangeShapeType="1"/>
            </p:cNvSpPr>
            <p:nvPr/>
          </p:nvSpPr>
          <p:spPr bwMode="ltGray">
            <a:xfrm flipH="1" flipV="1">
              <a:off x="3" y="2351"/>
              <a:ext cx="3211" cy="1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9277" name="Line 1085"/>
            <p:cNvSpPr>
              <a:spLocks noChangeShapeType="1"/>
            </p:cNvSpPr>
            <p:nvPr/>
          </p:nvSpPr>
          <p:spPr bwMode="ltGray">
            <a:xfrm flipH="1" flipV="1">
              <a:off x="269" y="571"/>
              <a:ext cx="3811" cy="1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9278" name="Arc 1086"/>
            <p:cNvSpPr>
              <a:spLocks/>
            </p:cNvSpPr>
            <p:nvPr/>
          </p:nvSpPr>
          <p:spPr bwMode="ltGray">
            <a:xfrm rot="16200000" flipH="1">
              <a:off x="311" y="493"/>
              <a:ext cx="156" cy="157"/>
            </a:xfrm>
            <a:custGeom>
              <a:avLst/>
              <a:gdLst>
                <a:gd name="G0" fmla="+- 21595 0 0"/>
                <a:gd name="G1" fmla="+- 21600 0 0"/>
                <a:gd name="G2" fmla="+- 21600 0 0"/>
                <a:gd name="T0" fmla="*/ 21114 w 43195"/>
                <a:gd name="T1" fmla="*/ 5 h 43200"/>
                <a:gd name="T2" fmla="*/ 0 w 43195"/>
                <a:gd name="T3" fmla="*/ 22056 h 43200"/>
                <a:gd name="T4" fmla="*/ 21595 w 4319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5" h="43200" fill="none" extrusionOk="0">
                  <a:moveTo>
                    <a:pt x="21114" y="5"/>
                  </a:moveTo>
                  <a:cubicBezTo>
                    <a:pt x="21274" y="1"/>
                    <a:pt x="21434" y="-1"/>
                    <a:pt x="21595" y="0"/>
                  </a:cubicBezTo>
                  <a:cubicBezTo>
                    <a:pt x="33524" y="0"/>
                    <a:pt x="43195" y="9670"/>
                    <a:pt x="43195" y="21600"/>
                  </a:cubicBezTo>
                  <a:cubicBezTo>
                    <a:pt x="43195" y="33529"/>
                    <a:pt x="33524" y="43200"/>
                    <a:pt x="21595" y="43200"/>
                  </a:cubicBezTo>
                  <a:cubicBezTo>
                    <a:pt x="9843" y="43200"/>
                    <a:pt x="247" y="33805"/>
                    <a:pt x="-1" y="22056"/>
                  </a:cubicBezTo>
                </a:path>
                <a:path w="43195" h="43200" stroke="0" extrusionOk="0">
                  <a:moveTo>
                    <a:pt x="21114" y="5"/>
                  </a:moveTo>
                  <a:cubicBezTo>
                    <a:pt x="21274" y="1"/>
                    <a:pt x="21434" y="-1"/>
                    <a:pt x="21595" y="0"/>
                  </a:cubicBezTo>
                  <a:cubicBezTo>
                    <a:pt x="33524" y="0"/>
                    <a:pt x="43195" y="9670"/>
                    <a:pt x="43195" y="21600"/>
                  </a:cubicBezTo>
                  <a:cubicBezTo>
                    <a:pt x="43195" y="33529"/>
                    <a:pt x="33524" y="43200"/>
                    <a:pt x="21595" y="43200"/>
                  </a:cubicBezTo>
                  <a:cubicBezTo>
                    <a:pt x="9843" y="43200"/>
                    <a:pt x="247" y="33805"/>
                    <a:pt x="-1" y="22056"/>
                  </a:cubicBezTo>
                  <a:lnTo>
                    <a:pt x="21595" y="2160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</p:grpSp>
      <p:grpSp>
        <p:nvGrpSpPr>
          <p:cNvPr id="9288" name="Group 1096"/>
          <p:cNvGrpSpPr>
            <a:grpSpLocks/>
          </p:cNvGrpSpPr>
          <p:nvPr userDrawn="1"/>
        </p:nvGrpSpPr>
        <p:grpSpPr bwMode="auto">
          <a:xfrm>
            <a:off x="2667000" y="3733800"/>
            <a:ext cx="6045200" cy="2876550"/>
            <a:chOff x="1680" y="2352"/>
            <a:chExt cx="3808" cy="1812"/>
          </a:xfrm>
        </p:grpSpPr>
        <p:sp>
          <p:nvSpPr>
            <p:cNvPr id="9280" name="Line 1088"/>
            <p:cNvSpPr>
              <a:spLocks noChangeShapeType="1"/>
            </p:cNvSpPr>
            <p:nvPr/>
          </p:nvSpPr>
          <p:spPr bwMode="ltGray">
            <a:xfrm flipV="1">
              <a:off x="1680" y="3842"/>
              <a:ext cx="380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9281" name="Line 1089"/>
            <p:cNvSpPr>
              <a:spLocks noChangeShapeType="1"/>
            </p:cNvSpPr>
            <p:nvPr/>
          </p:nvSpPr>
          <p:spPr bwMode="ltGray">
            <a:xfrm flipH="1">
              <a:off x="5372" y="2352"/>
              <a:ext cx="0" cy="181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9282" name="Arc 1090"/>
            <p:cNvSpPr>
              <a:spLocks/>
            </p:cNvSpPr>
            <p:nvPr/>
          </p:nvSpPr>
          <p:spPr bwMode="ltGray">
            <a:xfrm rot="5400000">
              <a:off x="5297" y="3746"/>
              <a:ext cx="156" cy="157"/>
            </a:xfrm>
            <a:custGeom>
              <a:avLst/>
              <a:gdLst>
                <a:gd name="G0" fmla="+- 21595 0 0"/>
                <a:gd name="G1" fmla="+- 21600 0 0"/>
                <a:gd name="G2" fmla="+- 21600 0 0"/>
                <a:gd name="T0" fmla="*/ 21114 w 43195"/>
                <a:gd name="T1" fmla="*/ 5 h 43200"/>
                <a:gd name="T2" fmla="*/ 0 w 43195"/>
                <a:gd name="T3" fmla="*/ 22056 h 43200"/>
                <a:gd name="T4" fmla="*/ 21595 w 4319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5" h="43200" fill="none" extrusionOk="0">
                  <a:moveTo>
                    <a:pt x="21114" y="5"/>
                  </a:moveTo>
                  <a:cubicBezTo>
                    <a:pt x="21274" y="1"/>
                    <a:pt x="21434" y="-1"/>
                    <a:pt x="21595" y="0"/>
                  </a:cubicBezTo>
                  <a:cubicBezTo>
                    <a:pt x="33524" y="0"/>
                    <a:pt x="43195" y="9670"/>
                    <a:pt x="43195" y="21600"/>
                  </a:cubicBezTo>
                  <a:cubicBezTo>
                    <a:pt x="43195" y="33529"/>
                    <a:pt x="33524" y="43200"/>
                    <a:pt x="21595" y="43200"/>
                  </a:cubicBezTo>
                  <a:cubicBezTo>
                    <a:pt x="9843" y="43200"/>
                    <a:pt x="247" y="33805"/>
                    <a:pt x="-1" y="22056"/>
                  </a:cubicBezTo>
                </a:path>
                <a:path w="43195" h="43200" stroke="0" extrusionOk="0">
                  <a:moveTo>
                    <a:pt x="21114" y="5"/>
                  </a:moveTo>
                  <a:cubicBezTo>
                    <a:pt x="21274" y="1"/>
                    <a:pt x="21434" y="-1"/>
                    <a:pt x="21595" y="0"/>
                  </a:cubicBezTo>
                  <a:cubicBezTo>
                    <a:pt x="33524" y="0"/>
                    <a:pt x="43195" y="9670"/>
                    <a:pt x="43195" y="21600"/>
                  </a:cubicBezTo>
                  <a:cubicBezTo>
                    <a:pt x="43195" y="33529"/>
                    <a:pt x="33524" y="43200"/>
                    <a:pt x="21595" y="43200"/>
                  </a:cubicBezTo>
                  <a:cubicBezTo>
                    <a:pt x="9843" y="43200"/>
                    <a:pt x="247" y="33805"/>
                    <a:pt x="-1" y="22056"/>
                  </a:cubicBezTo>
                  <a:lnTo>
                    <a:pt x="21595" y="2160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</p:grpSp>
      <p:sp>
        <p:nvSpPr>
          <p:cNvPr id="9283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 noProof="0"/>
              <a:t>Kliknij, aby edytować styl wzorca tytułu</a:t>
            </a:r>
          </a:p>
        </p:txBody>
      </p:sp>
      <p:sp>
        <p:nvSpPr>
          <p:cNvPr id="9284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pl-PL" noProof="0"/>
              <a:t>Kliknij, aby edytować styl wzorca podtytułu</a:t>
            </a:r>
          </a:p>
        </p:txBody>
      </p:sp>
      <p:sp>
        <p:nvSpPr>
          <p:cNvPr id="9285" name="Rectangle 1093"/>
          <p:cNvSpPr>
            <a:spLocks noGrp="1" noChangeArrowheads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9286" name="Rectangle 109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9287" name="Rectangle 109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7E48AC2-30F9-4081-93A2-9AB11E1E9B52}" type="slidenum">
              <a:rPr lang="pl-PL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MOPS 2009</a:t>
            </a: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903C32-C9A0-4473-9477-4BD0DF10A59C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20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10350" y="228600"/>
            <a:ext cx="2076450" cy="5791200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076950" cy="579120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MOPS 2009</a:t>
            </a: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E52DB5-ED16-458A-A091-70A9A4E7D958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8143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ytuł, tekst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685800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half" idx="1"/>
          </p:nvPr>
        </p:nvSpPr>
        <p:spPr>
          <a:xfrm>
            <a:off x="533400" y="1295400"/>
            <a:ext cx="3962400" cy="47244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962400" cy="47244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MOPS 2009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76D727B-6482-4E50-B471-0A144CC0129D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666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wa elementy pionow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178B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63783"/>
            <a:ext cx="3886200" cy="5013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63783"/>
            <a:ext cx="3886200" cy="5013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E0EDB92-6B9A-46B5-A58D-292DF2B84207}"/>
              </a:ext>
            </a:extLst>
          </p:cNvPr>
          <p:cNvSpPr txBox="1">
            <a:spLocks/>
          </p:cNvSpPr>
          <p:nvPr userDrawn="1"/>
        </p:nvSpPr>
        <p:spPr>
          <a:xfrm>
            <a:off x="7086600" y="6473246"/>
            <a:ext cx="20574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FB1E2E-EA48-4257-910D-4DE0C14FDF4D}" type="slidenum">
              <a:rPr lang="en-US" sz="900" smtClean="0">
                <a:solidFill>
                  <a:srgbClr val="4068AE"/>
                </a:solidFill>
              </a:rPr>
              <a:pPr/>
              <a:t>‹#›</a:t>
            </a:fld>
            <a:r>
              <a:rPr lang="pl-PL" sz="900">
                <a:solidFill>
                  <a:srgbClr val="7896CF"/>
                </a:solidFill>
              </a:rPr>
              <a:t> </a:t>
            </a:r>
            <a:endParaRPr lang="en-US" sz="900">
              <a:solidFill>
                <a:srgbClr val="7896CF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51B7B25-B8A1-4028-93EF-F812A768E9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5" y="6385216"/>
            <a:ext cx="273843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8930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ETOS 2022</a:t>
            </a: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8EC378-24BD-4A83-8796-32B8C1CB1ED8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5935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ETOS 2022</a:t>
            </a: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A36EA8-A22B-4629-89CF-30F78D4D5AA6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01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MOPS 2014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E14591-77F7-4F92-B5F6-5BBEFF8545EF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05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MOPS 2009</a:t>
            </a: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4CC279-617D-411E-9866-D150A45A6BA0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571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MOPS 2009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7A455-5397-43EB-BBD7-84457EE7C451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014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MOPS 2009</a:t>
            </a: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866389-FB8E-42BE-99DE-6DA749F37610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393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MOPS 2009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C00C07-C389-43D3-9FED-F4AEF4B3A299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167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MOPS 2009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25AA87-EE2F-498C-BFA8-714EEB26482A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860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8196" name="Group 4"/>
            <p:cNvGrpSpPr>
              <a:grpSpLocks/>
            </p:cNvGrpSpPr>
            <p:nvPr/>
          </p:nvGrpSpPr>
          <p:grpSpPr bwMode="auto">
            <a:xfrm>
              <a:off x="0" y="192"/>
              <a:ext cx="5760" cy="4032"/>
              <a:chOff x="0" y="192"/>
              <a:chExt cx="5760" cy="4032"/>
            </a:xfrm>
          </p:grpSpPr>
          <p:sp>
            <p:nvSpPr>
              <p:cNvPr id="8197" name="Line 5"/>
              <p:cNvSpPr>
                <a:spLocks noChangeShapeType="1"/>
              </p:cNvSpPr>
              <p:nvPr/>
            </p:nvSpPr>
            <p:spPr bwMode="white">
              <a:xfrm>
                <a:off x="0" y="19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198" name="Line 6"/>
              <p:cNvSpPr>
                <a:spLocks noChangeShapeType="1"/>
              </p:cNvSpPr>
              <p:nvPr/>
            </p:nvSpPr>
            <p:spPr bwMode="white">
              <a:xfrm>
                <a:off x="0" y="38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199" name="Line 7"/>
              <p:cNvSpPr>
                <a:spLocks noChangeShapeType="1"/>
              </p:cNvSpPr>
              <p:nvPr/>
            </p:nvSpPr>
            <p:spPr bwMode="white">
              <a:xfrm>
                <a:off x="0" y="57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00" name="Line 8"/>
              <p:cNvSpPr>
                <a:spLocks noChangeShapeType="1"/>
              </p:cNvSpPr>
              <p:nvPr/>
            </p:nvSpPr>
            <p:spPr bwMode="white">
              <a:xfrm>
                <a:off x="0" y="76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01" name="Line 9"/>
              <p:cNvSpPr>
                <a:spLocks noChangeShapeType="1"/>
              </p:cNvSpPr>
              <p:nvPr/>
            </p:nvSpPr>
            <p:spPr bwMode="white">
              <a:xfrm>
                <a:off x="0" y="96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02" name="Line 10"/>
              <p:cNvSpPr>
                <a:spLocks noChangeShapeType="1"/>
              </p:cNvSpPr>
              <p:nvPr/>
            </p:nvSpPr>
            <p:spPr bwMode="white">
              <a:xfrm>
                <a:off x="0" y="115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03" name="Line 11"/>
              <p:cNvSpPr>
                <a:spLocks noChangeShapeType="1"/>
              </p:cNvSpPr>
              <p:nvPr/>
            </p:nvSpPr>
            <p:spPr bwMode="white">
              <a:xfrm>
                <a:off x="0" y="134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04" name="Line 12"/>
              <p:cNvSpPr>
                <a:spLocks noChangeShapeType="1"/>
              </p:cNvSpPr>
              <p:nvPr/>
            </p:nvSpPr>
            <p:spPr bwMode="white">
              <a:xfrm>
                <a:off x="0" y="153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05" name="Line 13"/>
              <p:cNvSpPr>
                <a:spLocks noChangeShapeType="1"/>
              </p:cNvSpPr>
              <p:nvPr/>
            </p:nvSpPr>
            <p:spPr bwMode="white">
              <a:xfrm>
                <a:off x="0" y="172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06" name="Line 14"/>
              <p:cNvSpPr>
                <a:spLocks noChangeShapeType="1"/>
              </p:cNvSpPr>
              <p:nvPr/>
            </p:nvSpPr>
            <p:spPr bwMode="white">
              <a:xfrm>
                <a:off x="0" y="192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07" name="Line 15"/>
              <p:cNvSpPr>
                <a:spLocks noChangeShapeType="1"/>
              </p:cNvSpPr>
              <p:nvPr/>
            </p:nvSpPr>
            <p:spPr bwMode="white">
              <a:xfrm>
                <a:off x="0" y="211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08" name="Line 16"/>
              <p:cNvSpPr>
                <a:spLocks noChangeShapeType="1"/>
              </p:cNvSpPr>
              <p:nvPr/>
            </p:nvSpPr>
            <p:spPr bwMode="white">
              <a:xfrm>
                <a:off x="0" y="230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09" name="Line 17"/>
              <p:cNvSpPr>
                <a:spLocks noChangeShapeType="1"/>
              </p:cNvSpPr>
              <p:nvPr/>
            </p:nvSpPr>
            <p:spPr bwMode="white">
              <a:xfrm>
                <a:off x="0" y="249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10" name="Line 18"/>
              <p:cNvSpPr>
                <a:spLocks noChangeShapeType="1"/>
              </p:cNvSpPr>
              <p:nvPr/>
            </p:nvSpPr>
            <p:spPr bwMode="white">
              <a:xfrm>
                <a:off x="0" y="268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11" name="Line 19"/>
              <p:cNvSpPr>
                <a:spLocks noChangeShapeType="1"/>
              </p:cNvSpPr>
              <p:nvPr/>
            </p:nvSpPr>
            <p:spPr bwMode="white">
              <a:xfrm>
                <a:off x="0" y="288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12" name="Line 20"/>
              <p:cNvSpPr>
                <a:spLocks noChangeShapeType="1"/>
              </p:cNvSpPr>
              <p:nvPr/>
            </p:nvSpPr>
            <p:spPr bwMode="white">
              <a:xfrm>
                <a:off x="0" y="307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13" name="Line 21"/>
              <p:cNvSpPr>
                <a:spLocks noChangeShapeType="1"/>
              </p:cNvSpPr>
              <p:nvPr/>
            </p:nvSpPr>
            <p:spPr bwMode="white">
              <a:xfrm>
                <a:off x="0" y="326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14" name="Line 22"/>
              <p:cNvSpPr>
                <a:spLocks noChangeShapeType="1"/>
              </p:cNvSpPr>
              <p:nvPr/>
            </p:nvSpPr>
            <p:spPr bwMode="white">
              <a:xfrm>
                <a:off x="0" y="345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15" name="Line 23"/>
              <p:cNvSpPr>
                <a:spLocks noChangeShapeType="1"/>
              </p:cNvSpPr>
              <p:nvPr/>
            </p:nvSpPr>
            <p:spPr bwMode="white">
              <a:xfrm>
                <a:off x="0" y="364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16" name="Line 24"/>
              <p:cNvSpPr>
                <a:spLocks noChangeShapeType="1"/>
              </p:cNvSpPr>
              <p:nvPr/>
            </p:nvSpPr>
            <p:spPr bwMode="white">
              <a:xfrm>
                <a:off x="0" y="384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17" name="Line 25"/>
              <p:cNvSpPr>
                <a:spLocks noChangeShapeType="1"/>
              </p:cNvSpPr>
              <p:nvPr/>
            </p:nvSpPr>
            <p:spPr bwMode="white">
              <a:xfrm>
                <a:off x="0" y="403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18" name="Line 26"/>
              <p:cNvSpPr>
                <a:spLocks noChangeShapeType="1"/>
              </p:cNvSpPr>
              <p:nvPr/>
            </p:nvSpPr>
            <p:spPr bwMode="white">
              <a:xfrm>
                <a:off x="0" y="422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  <p:grpSp>
          <p:nvGrpSpPr>
            <p:cNvPr id="8219" name="Group 27"/>
            <p:cNvGrpSpPr>
              <a:grpSpLocks/>
            </p:cNvGrpSpPr>
            <p:nvPr/>
          </p:nvGrpSpPr>
          <p:grpSpPr bwMode="auto">
            <a:xfrm>
              <a:off x="192" y="0"/>
              <a:ext cx="5376" cy="4320"/>
              <a:chOff x="192" y="0"/>
              <a:chExt cx="5376" cy="4320"/>
            </a:xfrm>
          </p:grpSpPr>
          <p:sp>
            <p:nvSpPr>
              <p:cNvPr id="8220" name="Line 28"/>
              <p:cNvSpPr>
                <a:spLocks noChangeShapeType="1"/>
              </p:cNvSpPr>
              <p:nvPr/>
            </p:nvSpPr>
            <p:spPr bwMode="white">
              <a:xfrm>
                <a:off x="1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21" name="Line 29"/>
              <p:cNvSpPr>
                <a:spLocks noChangeShapeType="1"/>
              </p:cNvSpPr>
              <p:nvPr/>
            </p:nvSpPr>
            <p:spPr bwMode="white">
              <a:xfrm>
                <a:off x="3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22" name="Line 30"/>
              <p:cNvSpPr>
                <a:spLocks noChangeShapeType="1"/>
              </p:cNvSpPr>
              <p:nvPr/>
            </p:nvSpPr>
            <p:spPr bwMode="white">
              <a:xfrm>
                <a:off x="5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23" name="Line 31"/>
              <p:cNvSpPr>
                <a:spLocks noChangeShapeType="1"/>
              </p:cNvSpPr>
              <p:nvPr/>
            </p:nvSpPr>
            <p:spPr bwMode="white">
              <a:xfrm>
                <a:off x="7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24" name="Line 32"/>
              <p:cNvSpPr>
                <a:spLocks noChangeShapeType="1"/>
              </p:cNvSpPr>
              <p:nvPr/>
            </p:nvSpPr>
            <p:spPr bwMode="white">
              <a:xfrm>
                <a:off x="96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25" name="Line 33"/>
              <p:cNvSpPr>
                <a:spLocks noChangeShapeType="1"/>
              </p:cNvSpPr>
              <p:nvPr/>
            </p:nvSpPr>
            <p:spPr bwMode="white">
              <a:xfrm>
                <a:off x="115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26" name="Line 34"/>
              <p:cNvSpPr>
                <a:spLocks noChangeShapeType="1"/>
              </p:cNvSpPr>
              <p:nvPr/>
            </p:nvSpPr>
            <p:spPr bwMode="white">
              <a:xfrm>
                <a:off x="134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27" name="Line 35"/>
              <p:cNvSpPr>
                <a:spLocks noChangeShapeType="1"/>
              </p:cNvSpPr>
              <p:nvPr/>
            </p:nvSpPr>
            <p:spPr bwMode="white">
              <a:xfrm>
                <a:off x="153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28" name="Line 36"/>
              <p:cNvSpPr>
                <a:spLocks noChangeShapeType="1"/>
              </p:cNvSpPr>
              <p:nvPr/>
            </p:nvSpPr>
            <p:spPr bwMode="white">
              <a:xfrm>
                <a:off x="172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29" name="Line 37"/>
              <p:cNvSpPr>
                <a:spLocks noChangeShapeType="1"/>
              </p:cNvSpPr>
              <p:nvPr/>
            </p:nvSpPr>
            <p:spPr bwMode="white">
              <a:xfrm>
                <a:off x="192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30" name="Line 38"/>
              <p:cNvSpPr>
                <a:spLocks noChangeShapeType="1"/>
              </p:cNvSpPr>
              <p:nvPr/>
            </p:nvSpPr>
            <p:spPr bwMode="white">
              <a:xfrm>
                <a:off x="211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31" name="Line 39"/>
              <p:cNvSpPr>
                <a:spLocks noChangeShapeType="1"/>
              </p:cNvSpPr>
              <p:nvPr/>
            </p:nvSpPr>
            <p:spPr bwMode="white">
              <a:xfrm>
                <a:off x="230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32" name="Line 40"/>
              <p:cNvSpPr>
                <a:spLocks noChangeShapeType="1"/>
              </p:cNvSpPr>
              <p:nvPr/>
            </p:nvSpPr>
            <p:spPr bwMode="white">
              <a:xfrm>
                <a:off x="249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33" name="Line 41"/>
              <p:cNvSpPr>
                <a:spLocks noChangeShapeType="1"/>
              </p:cNvSpPr>
              <p:nvPr/>
            </p:nvSpPr>
            <p:spPr bwMode="white">
              <a:xfrm>
                <a:off x="268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34" name="Line 42"/>
              <p:cNvSpPr>
                <a:spLocks noChangeShapeType="1"/>
              </p:cNvSpPr>
              <p:nvPr/>
            </p:nvSpPr>
            <p:spPr bwMode="white">
              <a:xfrm>
                <a:off x="288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35" name="Line 43"/>
              <p:cNvSpPr>
                <a:spLocks noChangeShapeType="1"/>
              </p:cNvSpPr>
              <p:nvPr/>
            </p:nvSpPr>
            <p:spPr bwMode="white">
              <a:xfrm>
                <a:off x="307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36" name="Line 44"/>
              <p:cNvSpPr>
                <a:spLocks noChangeShapeType="1"/>
              </p:cNvSpPr>
              <p:nvPr/>
            </p:nvSpPr>
            <p:spPr bwMode="white">
              <a:xfrm>
                <a:off x="326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37" name="Line 45"/>
              <p:cNvSpPr>
                <a:spLocks noChangeShapeType="1"/>
              </p:cNvSpPr>
              <p:nvPr/>
            </p:nvSpPr>
            <p:spPr bwMode="white">
              <a:xfrm>
                <a:off x="345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38" name="Line 46"/>
              <p:cNvSpPr>
                <a:spLocks noChangeShapeType="1"/>
              </p:cNvSpPr>
              <p:nvPr/>
            </p:nvSpPr>
            <p:spPr bwMode="white">
              <a:xfrm>
                <a:off x="364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39" name="Line 47"/>
              <p:cNvSpPr>
                <a:spLocks noChangeShapeType="1"/>
              </p:cNvSpPr>
              <p:nvPr/>
            </p:nvSpPr>
            <p:spPr bwMode="white">
              <a:xfrm>
                <a:off x="384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40" name="Line 48"/>
              <p:cNvSpPr>
                <a:spLocks noChangeShapeType="1"/>
              </p:cNvSpPr>
              <p:nvPr/>
            </p:nvSpPr>
            <p:spPr bwMode="white">
              <a:xfrm>
                <a:off x="403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41" name="Line 49"/>
              <p:cNvSpPr>
                <a:spLocks noChangeShapeType="1"/>
              </p:cNvSpPr>
              <p:nvPr/>
            </p:nvSpPr>
            <p:spPr bwMode="white">
              <a:xfrm>
                <a:off x="422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42" name="Line 50"/>
              <p:cNvSpPr>
                <a:spLocks noChangeShapeType="1"/>
              </p:cNvSpPr>
              <p:nvPr/>
            </p:nvSpPr>
            <p:spPr bwMode="white">
              <a:xfrm>
                <a:off x="441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43" name="Line 51"/>
              <p:cNvSpPr>
                <a:spLocks noChangeShapeType="1"/>
              </p:cNvSpPr>
              <p:nvPr/>
            </p:nvSpPr>
            <p:spPr bwMode="white">
              <a:xfrm>
                <a:off x="460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44" name="Line 52"/>
              <p:cNvSpPr>
                <a:spLocks noChangeShapeType="1"/>
              </p:cNvSpPr>
              <p:nvPr/>
            </p:nvSpPr>
            <p:spPr bwMode="white">
              <a:xfrm>
                <a:off x="480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45" name="Line 53"/>
              <p:cNvSpPr>
                <a:spLocks noChangeShapeType="1"/>
              </p:cNvSpPr>
              <p:nvPr/>
            </p:nvSpPr>
            <p:spPr bwMode="white">
              <a:xfrm>
                <a:off x="49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46" name="Line 54"/>
              <p:cNvSpPr>
                <a:spLocks noChangeShapeType="1"/>
              </p:cNvSpPr>
              <p:nvPr/>
            </p:nvSpPr>
            <p:spPr bwMode="white">
              <a:xfrm>
                <a:off x="51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47" name="Line 55"/>
              <p:cNvSpPr>
                <a:spLocks noChangeShapeType="1"/>
              </p:cNvSpPr>
              <p:nvPr/>
            </p:nvSpPr>
            <p:spPr bwMode="white">
              <a:xfrm>
                <a:off x="53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8248" name="Line 56"/>
              <p:cNvSpPr>
                <a:spLocks noChangeShapeType="1"/>
              </p:cNvSpPr>
              <p:nvPr/>
            </p:nvSpPr>
            <p:spPr bwMode="white">
              <a:xfrm>
                <a:off x="55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</p:grpSp>
      <p:sp>
        <p:nvSpPr>
          <p:cNvPr id="8249" name="Rectangle 57" descr="60%"/>
          <p:cNvSpPr>
            <a:spLocks noChangeArrowheads="1"/>
          </p:cNvSpPr>
          <p:nvPr/>
        </p:nvSpPr>
        <p:spPr bwMode="ltGray"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8250" name="Line 58"/>
          <p:cNvSpPr>
            <a:spLocks noChangeShapeType="1"/>
          </p:cNvSpPr>
          <p:nvPr/>
        </p:nvSpPr>
        <p:spPr bwMode="ltGray">
          <a:xfrm>
            <a:off x="8839200" y="0"/>
            <a:ext cx="0" cy="23622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grpSp>
        <p:nvGrpSpPr>
          <p:cNvPr id="8251" name="Group 59"/>
          <p:cNvGrpSpPr>
            <a:grpSpLocks/>
          </p:cNvGrpSpPr>
          <p:nvPr/>
        </p:nvGrpSpPr>
        <p:grpSpPr bwMode="auto">
          <a:xfrm>
            <a:off x="152400" y="990600"/>
            <a:ext cx="1784350" cy="2324100"/>
            <a:chOff x="96" y="916"/>
            <a:chExt cx="2208" cy="2876"/>
          </a:xfrm>
        </p:grpSpPr>
        <p:sp>
          <p:nvSpPr>
            <p:cNvPr id="8252" name="Line 60"/>
            <p:cNvSpPr>
              <a:spLocks noChangeShapeType="1"/>
            </p:cNvSpPr>
            <p:nvPr/>
          </p:nvSpPr>
          <p:spPr bwMode="ltGray">
            <a:xfrm flipH="1">
              <a:off x="96" y="1037"/>
              <a:ext cx="220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253" name="Line 61"/>
            <p:cNvSpPr>
              <a:spLocks noChangeShapeType="1"/>
            </p:cNvSpPr>
            <p:nvPr/>
          </p:nvSpPr>
          <p:spPr bwMode="ltGray">
            <a:xfrm>
              <a:off x="336" y="920"/>
              <a:ext cx="0" cy="287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254" name="Arc 62"/>
            <p:cNvSpPr>
              <a:spLocks/>
            </p:cNvSpPr>
            <p:nvPr/>
          </p:nvSpPr>
          <p:spPr bwMode="ltGray">
            <a:xfrm flipH="1">
              <a:off x="217" y="916"/>
              <a:ext cx="239" cy="239"/>
            </a:xfrm>
            <a:custGeom>
              <a:avLst/>
              <a:gdLst>
                <a:gd name="G0" fmla="+- 21595 0 0"/>
                <a:gd name="G1" fmla="+- 21600 0 0"/>
                <a:gd name="G2" fmla="+- 21600 0 0"/>
                <a:gd name="T0" fmla="*/ 21114 w 43195"/>
                <a:gd name="T1" fmla="*/ 5 h 43200"/>
                <a:gd name="T2" fmla="*/ 0 w 43195"/>
                <a:gd name="T3" fmla="*/ 22056 h 43200"/>
                <a:gd name="T4" fmla="*/ 21595 w 4319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5" h="43200" fill="none" extrusionOk="0">
                  <a:moveTo>
                    <a:pt x="21114" y="5"/>
                  </a:moveTo>
                  <a:cubicBezTo>
                    <a:pt x="21274" y="1"/>
                    <a:pt x="21434" y="-1"/>
                    <a:pt x="21595" y="0"/>
                  </a:cubicBezTo>
                  <a:cubicBezTo>
                    <a:pt x="33524" y="0"/>
                    <a:pt x="43195" y="9670"/>
                    <a:pt x="43195" y="21600"/>
                  </a:cubicBezTo>
                  <a:cubicBezTo>
                    <a:pt x="43195" y="33529"/>
                    <a:pt x="33524" y="43200"/>
                    <a:pt x="21595" y="43200"/>
                  </a:cubicBezTo>
                  <a:cubicBezTo>
                    <a:pt x="9843" y="43200"/>
                    <a:pt x="247" y="33805"/>
                    <a:pt x="-1" y="22056"/>
                  </a:cubicBezTo>
                </a:path>
                <a:path w="43195" h="43200" stroke="0" extrusionOk="0">
                  <a:moveTo>
                    <a:pt x="21114" y="5"/>
                  </a:moveTo>
                  <a:cubicBezTo>
                    <a:pt x="21274" y="1"/>
                    <a:pt x="21434" y="-1"/>
                    <a:pt x="21595" y="0"/>
                  </a:cubicBezTo>
                  <a:cubicBezTo>
                    <a:pt x="33524" y="0"/>
                    <a:pt x="43195" y="9670"/>
                    <a:pt x="43195" y="21600"/>
                  </a:cubicBezTo>
                  <a:cubicBezTo>
                    <a:pt x="43195" y="33529"/>
                    <a:pt x="33524" y="43200"/>
                    <a:pt x="21595" y="43200"/>
                  </a:cubicBezTo>
                  <a:cubicBezTo>
                    <a:pt x="9843" y="43200"/>
                    <a:pt x="247" y="33805"/>
                    <a:pt x="-1" y="22056"/>
                  </a:cubicBezTo>
                  <a:lnTo>
                    <a:pt x="21595" y="2160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</p:grpSp>
      <p:sp>
        <p:nvSpPr>
          <p:cNvPr id="8255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0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 wzorca tytułu</a:t>
            </a:r>
          </a:p>
        </p:txBody>
      </p:sp>
      <p:sp>
        <p:nvSpPr>
          <p:cNvPr id="8256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95400"/>
            <a:ext cx="80772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8257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pl-PL" dirty="0"/>
              <a:t>ETOS 2022</a:t>
            </a:r>
          </a:p>
        </p:txBody>
      </p:sp>
      <p:sp>
        <p:nvSpPr>
          <p:cNvPr id="8258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l-PL"/>
          </a:p>
        </p:txBody>
      </p:sp>
      <p:sp>
        <p:nvSpPr>
          <p:cNvPr id="8259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93E9B94-2DD2-487E-90C6-84E7146D2B7D}" type="slidenum">
              <a:rPr lang="pl-PL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beben@tele.pw.edu.p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9.wmf"/><Relationship Id="rId7" Type="http://schemas.openxmlformats.org/officeDocument/2006/relationships/image" Target="../media/image2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143000"/>
            <a:ext cx="7620000" cy="2438400"/>
          </a:xfrm>
        </p:spPr>
        <p:txBody>
          <a:bodyPr/>
          <a:lstStyle/>
          <a:p>
            <a:pPr algn="ctr"/>
            <a:r>
              <a:rPr lang="pl-PL" altLang="pl-PL" sz="3600" b="1" dirty="0"/>
              <a:t>Eksperymenty w teleinformatycznych sieciach badawczych (ETOS)</a:t>
            </a:r>
            <a:br>
              <a:rPr lang="pl-PL" altLang="pl-PL" sz="3600" b="1" dirty="0"/>
            </a:br>
            <a:br>
              <a:rPr lang="pl-PL" sz="3600" b="1" dirty="0"/>
            </a:br>
            <a:r>
              <a:rPr lang="pl-PL" sz="2400" b="1" dirty="0"/>
              <a:t>wykład 3: Metody pomiarowe</a:t>
            </a:r>
            <a:br>
              <a:rPr lang="pl-PL" sz="2400" b="1" dirty="0"/>
            </a:br>
            <a:endParaRPr lang="en-GB" sz="2400" b="1" dirty="0"/>
          </a:p>
        </p:txBody>
      </p:sp>
      <p:sp>
        <p:nvSpPr>
          <p:cNvPr id="20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723900" y="4581128"/>
            <a:ext cx="7696200" cy="1905000"/>
          </a:xfrm>
        </p:spPr>
        <p:txBody>
          <a:bodyPr/>
          <a:lstStyle/>
          <a:p>
            <a:pPr algn="ctr"/>
            <a:r>
              <a:rPr lang="pl-PL" sz="1800" b="1" dirty="0"/>
              <a:t>dr hab. inż. </a:t>
            </a:r>
            <a:r>
              <a:rPr lang="en-GB" sz="1800" b="1" dirty="0" err="1"/>
              <a:t>Andr</a:t>
            </a:r>
            <a:r>
              <a:rPr lang="pl-PL" sz="1800" b="1" dirty="0"/>
              <a:t>z</a:t>
            </a:r>
            <a:r>
              <a:rPr lang="en-GB" sz="1800" b="1" dirty="0" err="1"/>
              <a:t>ej</a:t>
            </a:r>
            <a:r>
              <a:rPr lang="en-GB" sz="1800" b="1" dirty="0"/>
              <a:t> B</a:t>
            </a:r>
            <a:r>
              <a:rPr lang="pl-PL" sz="1800" b="1" dirty="0"/>
              <a:t>ę</a:t>
            </a:r>
            <a:r>
              <a:rPr lang="en-GB" sz="1800" b="1" dirty="0"/>
              <a:t>be</a:t>
            </a:r>
            <a:r>
              <a:rPr lang="pl-PL" sz="1800" b="1" dirty="0"/>
              <a:t>n, pok. 336a</a:t>
            </a:r>
            <a:br>
              <a:rPr lang="pl-PL" sz="1800" b="1" dirty="0"/>
            </a:br>
            <a:r>
              <a:rPr lang="pl-PL" sz="1800" b="1" dirty="0"/>
              <a:t> (</a:t>
            </a:r>
            <a:r>
              <a:rPr lang="pl-PL" sz="1800" b="1" dirty="0">
                <a:hlinkClick r:id="rId2"/>
              </a:rPr>
              <a:t>abeben@tele.pw.edu.pl</a:t>
            </a:r>
            <a:r>
              <a:rPr lang="pl-PL" sz="1800" b="1" dirty="0"/>
              <a:t>) </a:t>
            </a:r>
          </a:p>
        </p:txBody>
      </p:sp>
      <p:sp>
        <p:nvSpPr>
          <p:cNvPr id="2052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295400" y="6093296"/>
            <a:ext cx="6781800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pl-PL" altLang="pl-PL" sz="2000" b="1" dirty="0"/>
              <a:t>Zespół </a:t>
            </a:r>
            <a:r>
              <a:rPr lang="pl-PL" altLang="pl-PL" sz="2000" b="1" dirty="0" err="1"/>
              <a:t>Architektur</a:t>
            </a:r>
            <a:r>
              <a:rPr lang="pl-PL" altLang="pl-PL" sz="2000" b="1" dirty="0"/>
              <a:t> i Zastosowań Internetu (aai.tele.pw.edu.pl)</a:t>
            </a:r>
            <a:endParaRPr lang="en-GB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A46BC-5E58-44FC-A4D3-0CB167991306}" type="slidenum">
              <a:rPr lang="pl-PL"/>
              <a:pPr/>
              <a:t>10</a:t>
            </a:fld>
            <a:endParaRPr lang="pl-PL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/>
              <a:t>Wyniki pomiarowe – narzędzie MGEN (3)</a:t>
            </a:r>
            <a:endParaRPr lang="en-GB" sz="3200"/>
          </a:p>
        </p:txBody>
      </p:sp>
      <p:sp>
        <p:nvSpPr>
          <p:cNvPr id="1443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4388" name="Picture 4" descr="ipdv-1M-lab02-lab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166813"/>
            <a:ext cx="5924550" cy="32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89" name="Picture 5" descr="ipdv-dist-1M-lab02-lab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379788"/>
            <a:ext cx="5964237" cy="32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323850" y="4652963"/>
            <a:ext cx="36004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l-PL"/>
              <a:t>IPDV według definicji IETF RFC 3393</a:t>
            </a:r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13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1D3D-68CD-478E-8282-9DA57A19F4B3}" type="slidenum">
              <a:rPr lang="pl-PL"/>
              <a:pPr/>
              <a:t>11</a:t>
            </a:fld>
            <a:endParaRPr lang="pl-PL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/>
              <a:t>Wyniki pomiarowe – narzędzie MGEN (4)</a:t>
            </a:r>
            <a:endParaRPr lang="en-GB" sz="3200"/>
          </a:p>
        </p:txBody>
      </p:sp>
      <p:sp>
        <p:nvSpPr>
          <p:cNvPr id="1454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pl-PL" sz="2800"/>
              <a:t>IPDV według definicji ITU Y.1540 </a:t>
            </a:r>
            <a:endParaRPr lang="en-GB" sz="2800"/>
          </a:p>
        </p:txBody>
      </p:sp>
      <p:pic>
        <p:nvPicPr>
          <p:cNvPr id="145412" name="Picture 4" descr="delay-dist-1M-lab02-lab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16113"/>
            <a:ext cx="6732588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413" name="Line 5"/>
          <p:cNvSpPr>
            <a:spLocks noChangeShapeType="1"/>
          </p:cNvSpPr>
          <p:nvPr/>
        </p:nvSpPr>
        <p:spPr bwMode="auto">
          <a:xfrm flipV="1">
            <a:off x="2484438" y="4868863"/>
            <a:ext cx="0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l-PL"/>
          </a:p>
        </p:txBody>
      </p:sp>
      <p:sp>
        <p:nvSpPr>
          <p:cNvPr id="145414" name="Line 6"/>
          <p:cNvSpPr>
            <a:spLocks noChangeShapeType="1"/>
          </p:cNvSpPr>
          <p:nvPr/>
        </p:nvSpPr>
        <p:spPr bwMode="auto">
          <a:xfrm flipV="1">
            <a:off x="2268538" y="4868863"/>
            <a:ext cx="0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l-PL"/>
          </a:p>
        </p:txBody>
      </p:sp>
      <p:sp>
        <p:nvSpPr>
          <p:cNvPr id="145415" name="Line 7"/>
          <p:cNvSpPr>
            <a:spLocks noChangeShapeType="1"/>
          </p:cNvSpPr>
          <p:nvPr/>
        </p:nvSpPr>
        <p:spPr bwMode="auto">
          <a:xfrm>
            <a:off x="2268538" y="5949950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l-PL"/>
          </a:p>
        </p:txBody>
      </p:sp>
      <p:sp>
        <p:nvSpPr>
          <p:cNvPr id="145416" name="Text Box 8"/>
          <p:cNvSpPr txBox="1">
            <a:spLocks noChangeArrowheads="1"/>
          </p:cNvSpPr>
          <p:nvPr/>
        </p:nvSpPr>
        <p:spPr bwMode="auto">
          <a:xfrm>
            <a:off x="1908175" y="5949950"/>
            <a:ext cx="165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l-PL"/>
              <a:t>IPDV</a:t>
            </a:r>
            <a:endParaRPr lang="en-GB"/>
          </a:p>
        </p:txBody>
      </p:sp>
      <p:sp>
        <p:nvSpPr>
          <p:cNvPr id="145418" name="Line 10"/>
          <p:cNvSpPr>
            <a:spLocks noChangeShapeType="1"/>
          </p:cNvSpPr>
          <p:nvPr/>
        </p:nvSpPr>
        <p:spPr bwMode="auto">
          <a:xfrm flipH="1">
            <a:off x="2555875" y="3933825"/>
            <a:ext cx="720725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l-PL"/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2987675" y="3573463"/>
            <a:ext cx="2160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l-PL" sz="2000"/>
              <a:t>10</a:t>
            </a:r>
            <a:r>
              <a:rPr lang="pl-PL" sz="2000" baseline="30000"/>
              <a:t>-</a:t>
            </a:r>
            <a:r>
              <a:rPr lang="pl-PL" sz="2000" baseline="30000">
                <a:latin typeface="Symbol" pitchFamily="18" charset="2"/>
              </a:rPr>
              <a:t>a</a:t>
            </a:r>
            <a:r>
              <a:rPr lang="pl-PL" sz="2000"/>
              <a:t> próbek</a:t>
            </a:r>
            <a:endParaRPr lang="en-GB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2E03-859A-496F-86A3-4A42AC6ACD38}" type="slidenum">
              <a:rPr lang="pl-PL"/>
              <a:pPr/>
              <a:t>12</a:t>
            </a:fld>
            <a:endParaRPr lang="pl-PL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/>
              <a:t>Pomiar metodą aktywną - podsumowanie</a:t>
            </a:r>
            <a:endParaRPr lang="en-GB" sz="3200" dirty="0"/>
          </a:p>
        </p:txBody>
      </p:sp>
      <p:sp>
        <p:nvSpPr>
          <p:cNvPr id="1280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Dodatkowy ruch pomiarowy</a:t>
            </a:r>
          </a:p>
          <a:p>
            <a:endParaRPr lang="pl-PL" dirty="0"/>
          </a:p>
          <a:p>
            <a:r>
              <a:rPr lang="pl-PL" dirty="0"/>
              <a:t>Wynik jest tylko oszacowaniem wartości metryk dla ruchu użytkowników</a:t>
            </a:r>
          </a:p>
          <a:p>
            <a:endParaRPr lang="pl-PL" dirty="0"/>
          </a:p>
          <a:p>
            <a:r>
              <a:rPr lang="pl-PL" dirty="0"/>
              <a:t>Stosunkowo łatwa implementacja</a:t>
            </a:r>
          </a:p>
          <a:p>
            <a:endParaRPr lang="pl-PL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l-PL" sz="2550" dirty="0"/>
              <a:t>Metody pomiarowe pasywne</a:t>
            </a:r>
            <a:endParaRPr lang="en-GB" sz="2550" dirty="0"/>
          </a:p>
        </p:txBody>
      </p:sp>
      <p:sp>
        <p:nvSpPr>
          <p:cNvPr id="171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4294967295"/>
          </p:nvPr>
        </p:nvSpPr>
        <p:spPr>
          <a:xfrm>
            <a:off x="4805363" y="1730375"/>
            <a:ext cx="4338637" cy="37592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l-PL" b="1" dirty="0"/>
              <a:t>Mierzą wartości metryk </a:t>
            </a:r>
            <a:r>
              <a:rPr lang="pl-PL" dirty="0"/>
              <a:t>na podstawie „obserwacji” ruchu generowanego przez użytkowników</a:t>
            </a:r>
          </a:p>
          <a:p>
            <a:r>
              <a:rPr lang="pl-PL" dirty="0"/>
              <a:t>Obserwacja i rejestracja „śladów pakietu” (tzw. </a:t>
            </a:r>
            <a:r>
              <a:rPr lang="pl-PL" dirty="0" err="1"/>
              <a:t>packet</a:t>
            </a:r>
            <a:r>
              <a:rPr lang="pl-PL" dirty="0"/>
              <a:t> </a:t>
            </a:r>
            <a:r>
              <a:rPr lang="pl-PL" dirty="0" err="1"/>
              <a:t>trace</a:t>
            </a:r>
            <a:r>
              <a:rPr lang="pl-PL" dirty="0"/>
              <a:t>) w co najmniej dwóch punktach pomiarowych</a:t>
            </a:r>
          </a:p>
          <a:p>
            <a:r>
              <a:rPr lang="pl-PL" dirty="0"/>
              <a:t>Zapis „śladów” z punktów pomiarowych jest przesyłany do serwera zarządzającego pomiarami </a:t>
            </a:r>
          </a:p>
          <a:p>
            <a:r>
              <a:rPr lang="pl-PL" dirty="0"/>
              <a:t>Obliczenie wartości metryk jest realizowane na podstawie znaczników czasowych nadanych danemu pakietowi w dwóch różnych punktach pomiarowych</a:t>
            </a:r>
          </a:p>
          <a:p>
            <a:endParaRPr lang="pl-PL" dirty="0"/>
          </a:p>
          <a:p>
            <a:r>
              <a:rPr lang="pl-PL" b="1" dirty="0">
                <a:solidFill>
                  <a:srgbClr val="FF0000"/>
                </a:solidFill>
              </a:rPr>
              <a:t>Dyskusja</a:t>
            </a:r>
          </a:p>
          <a:p>
            <a:pPr lvl="1"/>
            <a:r>
              <a:rPr lang="pl-PL" dirty="0"/>
              <a:t>Czy zmierzone wartości są reprezentatywne?</a:t>
            </a:r>
          </a:p>
          <a:p>
            <a:pPr lvl="1"/>
            <a:r>
              <a:rPr lang="pl-PL" dirty="0"/>
              <a:t>Czy konieczna jest synchronizacja czasu?</a:t>
            </a:r>
          </a:p>
          <a:p>
            <a:endParaRPr lang="pl-PL" dirty="0"/>
          </a:p>
          <a:p>
            <a:endParaRPr lang="en-GB" dirty="0"/>
          </a:p>
        </p:txBody>
      </p:sp>
      <p:pic>
        <p:nvPicPr>
          <p:cNvPr id="3" name="Nagranie zawartości ekranu 2">
            <a:hlinkClick r:id="" action="ppaction://media"/>
            <a:extLst>
              <a:ext uri="{FF2B5EF4-FFF2-40B4-BE49-F238E27FC236}">
                <a16:creationId xmlns:a16="http://schemas.microsoft.com/office/drawing/2014/main" id="{94D197D0-CA5B-4E13-9F4C-EA8493FE0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759" y="1730087"/>
            <a:ext cx="4208092" cy="34927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079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47"/>
    </mc:Choice>
    <mc:Fallback xmlns="">
      <p:transition spd="slow" advTm="38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44D34-B664-49CF-AA75-B8BAA81C27D4}" type="slidenum">
              <a:rPr lang="pl-PL"/>
              <a:pPr/>
              <a:t>14</a:t>
            </a:fld>
            <a:endParaRPr lang="pl-PL"/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305800" cy="685800"/>
          </a:xfrm>
        </p:spPr>
        <p:txBody>
          <a:bodyPr/>
          <a:lstStyle/>
          <a:p>
            <a:r>
              <a:rPr lang="pl-PL" sz="3200"/>
              <a:t>Pomiar metodą pasywną (2)</a:t>
            </a:r>
            <a:endParaRPr lang="en-GB" sz="3200"/>
          </a:p>
        </p:txBody>
      </p:sp>
      <p:sp>
        <p:nvSpPr>
          <p:cNvPr id="1341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9750" y="1196975"/>
            <a:ext cx="8077200" cy="4724400"/>
          </a:xfrm>
        </p:spPr>
        <p:txBody>
          <a:bodyPr/>
          <a:lstStyle/>
          <a:p>
            <a:r>
              <a:rPr lang="pl-PL" sz="2400"/>
              <a:t>Generowanie „Packet ID” – funkcja skrótu uruchomiona na polach nagłówka/danych które nie ulegają zmianie w trakcie przekazu pakietu przez sieć</a:t>
            </a:r>
          </a:p>
          <a:p>
            <a:r>
              <a:rPr lang="pl-PL" sz="2400"/>
              <a:t>Jednoznaczny „Packet ID” pozwala wykryć pakiety zaobserwowane w dwóch punktach pomiarowych</a:t>
            </a:r>
            <a:endParaRPr lang="en-GB" sz="2400"/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211513"/>
            <a:ext cx="4968875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0BC9-B309-4E08-B217-4BAFC9576174}" type="slidenum">
              <a:rPr lang="pl-PL"/>
              <a:pPr/>
              <a:t>15</a:t>
            </a:fld>
            <a:endParaRPr lang="pl-PL"/>
          </a:p>
        </p:txBody>
      </p:sp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823913"/>
          </a:xfrm>
        </p:spPr>
        <p:txBody>
          <a:bodyPr/>
          <a:lstStyle/>
          <a:p>
            <a:r>
              <a:rPr lang="pl-PL" sz="4000"/>
              <a:t>Przykładowe narzędzia pomiarowe</a:t>
            </a:r>
            <a:endParaRPr lang="en-GB" sz="4000"/>
          </a:p>
        </p:txBody>
      </p:sp>
      <p:sp>
        <p:nvSpPr>
          <p:cNvPr id="172039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800" dirty="0"/>
              <a:t>Narzędzia programowe (</a:t>
            </a:r>
            <a:r>
              <a:rPr lang="pl-PL" sz="2800" dirty="0" err="1"/>
              <a:t>libpcap</a:t>
            </a:r>
            <a:r>
              <a:rPr lang="pl-PL" sz="2800" dirty="0"/>
              <a:t>)</a:t>
            </a:r>
          </a:p>
          <a:p>
            <a:pPr lvl="1"/>
            <a:r>
              <a:rPr lang="pl-PL" sz="2400" dirty="0" err="1"/>
              <a:t>tcpdump</a:t>
            </a:r>
            <a:endParaRPr lang="pl-PL" sz="2400" dirty="0"/>
          </a:p>
          <a:p>
            <a:pPr lvl="1"/>
            <a:r>
              <a:rPr lang="pl-PL" sz="2400" dirty="0" err="1"/>
              <a:t>tshark</a:t>
            </a:r>
            <a:endParaRPr lang="pl-PL" sz="2400" dirty="0"/>
          </a:p>
          <a:p>
            <a:pPr lvl="1"/>
            <a:r>
              <a:rPr lang="pl-PL" sz="2400" dirty="0" err="1"/>
              <a:t>wireshark</a:t>
            </a:r>
            <a:endParaRPr lang="pl-PL" sz="2400" dirty="0"/>
          </a:p>
          <a:p>
            <a:pPr lvl="1"/>
            <a:r>
              <a:rPr lang="pl-PL" sz="2400" dirty="0"/>
              <a:t>…</a:t>
            </a:r>
          </a:p>
          <a:p>
            <a:endParaRPr lang="pl-PL" sz="2800" dirty="0"/>
          </a:p>
          <a:p>
            <a:r>
              <a:rPr lang="pl-PL" sz="2800" dirty="0"/>
              <a:t>Narzędzia sprzętowe</a:t>
            </a:r>
          </a:p>
          <a:p>
            <a:pPr lvl="1"/>
            <a:r>
              <a:rPr lang="pl-PL" sz="2400" dirty="0"/>
              <a:t>Karta DAG</a:t>
            </a:r>
          </a:p>
          <a:p>
            <a:pPr lvl="1"/>
            <a:r>
              <a:rPr lang="pl-PL" sz="2400" dirty="0" err="1"/>
              <a:t>Spirent</a:t>
            </a:r>
            <a:endParaRPr lang="pl-PL" sz="2400" dirty="0"/>
          </a:p>
          <a:p>
            <a:pPr lvl="1"/>
            <a:r>
              <a:rPr lang="pl-PL" sz="2400" dirty="0"/>
              <a:t>IXIA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5681-F2D1-4CB1-ABA2-C8AA70B10417}" type="slidenum">
              <a:rPr lang="pl-PL"/>
              <a:pPr/>
              <a:t>16</a:t>
            </a:fld>
            <a:endParaRPr lang="pl-PL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/>
              <a:t>Pomiar metodą pasywną - podsumowanie</a:t>
            </a:r>
            <a:endParaRPr lang="en-GB" sz="3200"/>
          </a:p>
        </p:txBody>
      </p:sp>
      <p:sp>
        <p:nvSpPr>
          <p:cNvPr id="1413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 dirty="0"/>
              <a:t>Pomiar opóźnienia jakiego rzeczywiście doznają pakiety użytkowników</a:t>
            </a:r>
          </a:p>
          <a:p>
            <a:pPr>
              <a:lnSpc>
                <a:spcPct val="80000"/>
              </a:lnSpc>
            </a:pPr>
            <a:endParaRPr lang="pl-PL" sz="2800" dirty="0"/>
          </a:p>
          <a:p>
            <a:pPr>
              <a:lnSpc>
                <a:spcPct val="80000"/>
              </a:lnSpc>
            </a:pPr>
            <a:endParaRPr lang="pl-PL" sz="2800" dirty="0"/>
          </a:p>
          <a:p>
            <a:pPr>
              <a:lnSpc>
                <a:spcPct val="80000"/>
              </a:lnSpc>
            </a:pPr>
            <a:r>
              <a:rPr lang="pl-PL" sz="2800" dirty="0"/>
              <a:t>Dodatkowy ruch związany z przesyłaniem „</a:t>
            </a:r>
            <a:r>
              <a:rPr lang="pl-PL" sz="2800" dirty="0" err="1"/>
              <a:t>trace</a:t>
            </a:r>
            <a:r>
              <a:rPr lang="pl-PL" sz="2800" dirty="0"/>
              <a:t>-ów” do serwera zarządzającego  </a:t>
            </a:r>
          </a:p>
          <a:p>
            <a:pPr>
              <a:lnSpc>
                <a:spcPct val="80000"/>
              </a:lnSpc>
            </a:pPr>
            <a:endParaRPr lang="pl-PL" sz="2800" dirty="0"/>
          </a:p>
          <a:p>
            <a:pPr>
              <a:lnSpc>
                <a:spcPct val="80000"/>
              </a:lnSpc>
            </a:pPr>
            <a:r>
              <a:rPr lang="pl-PL" sz="2800" dirty="0"/>
              <a:t>Stosunkowo złożona implementacja</a:t>
            </a:r>
          </a:p>
          <a:p>
            <a:pPr lvl="1">
              <a:lnSpc>
                <a:spcPct val="80000"/>
              </a:lnSpc>
            </a:pPr>
            <a:r>
              <a:rPr lang="pl-PL" sz="2400" dirty="0"/>
              <a:t>Pasywne monitorowanie i rejestracja wszystkich pakietów jest trudna na bardzo szybkich łączach</a:t>
            </a:r>
            <a:endParaRPr lang="en-GB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86E3-C485-45BD-BFE4-9291D1DB5F23}" type="slidenum">
              <a:rPr lang="pl-PL"/>
              <a:pPr/>
              <a:t>17</a:t>
            </a:fld>
            <a:endParaRPr lang="pl-PL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/>
              <a:t>Metody dwu- i jednopunktowe (1)</a:t>
            </a:r>
          </a:p>
        </p:txBody>
      </p:sp>
      <p:sp>
        <p:nvSpPr>
          <p:cNvPr id="1781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Metody dwupunktowe – wymagają zastosowania dwóch (lub więcej) punktów pomiarowych</a:t>
            </a:r>
          </a:p>
          <a:p>
            <a:pPr lvl="1"/>
            <a:endParaRPr lang="pl-PL" dirty="0"/>
          </a:p>
          <a:p>
            <a:r>
              <a:rPr lang="pl-PL" dirty="0"/>
              <a:t>Problemy</a:t>
            </a:r>
          </a:p>
          <a:p>
            <a:pPr lvl="1"/>
            <a:r>
              <a:rPr lang="pl-PL" dirty="0"/>
              <a:t>Synchronizacja zegarów punków pomiarowych!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E3D95-5F5A-47AE-A894-D9FA948CE948}" type="slidenum">
              <a:rPr lang="pl-PL"/>
              <a:pPr/>
              <a:t>18</a:t>
            </a:fld>
            <a:endParaRPr lang="pl-PL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/>
              <a:t>Metody dwu- i jednopunktowe (2)</a:t>
            </a:r>
          </a:p>
        </p:txBody>
      </p:sp>
      <p:sp>
        <p:nvSpPr>
          <p:cNvPr id="1802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Metody jednopunktowe – pomiar jest realizowany w jednym punkcie</a:t>
            </a:r>
          </a:p>
          <a:p>
            <a:pPr lvl="1"/>
            <a:r>
              <a:rPr lang="pl-PL"/>
              <a:t>RTT</a:t>
            </a:r>
          </a:p>
          <a:p>
            <a:pPr lvl="1"/>
            <a:r>
              <a:rPr lang="pl-PL"/>
              <a:t>1-point IP Packet Delay Variation (IPDV)</a:t>
            </a:r>
          </a:p>
          <a:p>
            <a:pPr lvl="1"/>
            <a:r>
              <a:rPr lang="pl-PL"/>
              <a:t>…</a:t>
            </a:r>
          </a:p>
          <a:p>
            <a:endParaRPr lang="pl-P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457D1-8DE2-45C2-8ABC-C47C56CE124E}" type="slidenum">
              <a:rPr lang="pl-PL"/>
              <a:pPr/>
              <a:t>19</a:t>
            </a:fld>
            <a:endParaRPr lang="pl-PL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/>
              <a:t>Metody dwu- i jednopunktowe (3)</a:t>
            </a:r>
          </a:p>
        </p:txBody>
      </p:sp>
      <p:sp>
        <p:nvSpPr>
          <p:cNvPr id="1812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5046663" cy="47244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pl-PL" sz="2400" dirty="0"/>
              <a:t>1-point IP </a:t>
            </a:r>
            <a:r>
              <a:rPr lang="pl-PL" sz="2400" dirty="0" err="1"/>
              <a:t>Packet</a:t>
            </a:r>
            <a:r>
              <a:rPr lang="pl-PL" sz="2400" dirty="0"/>
              <a:t> </a:t>
            </a:r>
            <a:r>
              <a:rPr lang="pl-PL" sz="2400" dirty="0" err="1"/>
              <a:t>Delay</a:t>
            </a:r>
            <a:r>
              <a:rPr lang="pl-PL" sz="2400" dirty="0"/>
              <a:t> </a:t>
            </a:r>
            <a:r>
              <a:rPr lang="pl-PL" sz="2400" dirty="0" err="1"/>
              <a:t>Variation</a:t>
            </a:r>
            <a:r>
              <a:rPr lang="pl-PL" sz="2400" dirty="0"/>
              <a:t> (IPDV)</a:t>
            </a:r>
          </a:p>
          <a:p>
            <a:pPr lvl="1">
              <a:lnSpc>
                <a:spcPct val="80000"/>
              </a:lnSpc>
            </a:pPr>
            <a:endParaRPr lang="pl-PL" sz="2000" dirty="0"/>
          </a:p>
          <a:p>
            <a:pPr lvl="1">
              <a:lnSpc>
                <a:spcPct val="80000"/>
              </a:lnSpc>
            </a:pPr>
            <a:r>
              <a:rPr lang="pl-PL" sz="2000" dirty="0"/>
              <a:t>Zakłada, że pakiety pomiarowe są wysyłane w stałych </a:t>
            </a:r>
            <a:r>
              <a:rPr lang="pl-PL" sz="2000"/>
              <a:t>odstępach T</a:t>
            </a:r>
            <a:endParaRPr lang="pl-PL" sz="2000" dirty="0"/>
          </a:p>
          <a:p>
            <a:pPr lvl="1">
              <a:lnSpc>
                <a:spcPct val="80000"/>
              </a:lnSpc>
            </a:pPr>
            <a:endParaRPr lang="pl-PL" sz="2000" dirty="0"/>
          </a:p>
          <a:p>
            <a:pPr lvl="1">
              <a:lnSpc>
                <a:spcPct val="80000"/>
              </a:lnSpc>
            </a:pPr>
            <a:r>
              <a:rPr lang="pl-PL" sz="2000" dirty="0"/>
              <a:t>Nie wymaga synchronizacji zegarów nadajnika i odbiornika</a:t>
            </a:r>
          </a:p>
          <a:p>
            <a:pPr lvl="1">
              <a:lnSpc>
                <a:spcPct val="80000"/>
              </a:lnSpc>
            </a:pPr>
            <a:endParaRPr lang="pl-PL" sz="2000" dirty="0"/>
          </a:p>
          <a:p>
            <a:pPr lvl="1">
              <a:lnSpc>
                <a:spcPct val="80000"/>
              </a:lnSpc>
            </a:pPr>
            <a:endParaRPr lang="pl-PL" sz="2000" dirty="0"/>
          </a:p>
          <a:p>
            <a:pPr lvl="1">
              <a:lnSpc>
                <a:spcPct val="80000"/>
              </a:lnSpc>
            </a:pPr>
            <a:r>
              <a:rPr lang="pl-PL" sz="2000" dirty="0"/>
              <a:t>Stosowana do pomiaru parametru </a:t>
            </a:r>
            <a:r>
              <a:rPr lang="pl-PL" sz="2000" dirty="0" err="1"/>
              <a:t>jitter</a:t>
            </a:r>
            <a:r>
              <a:rPr lang="pl-PL" sz="2000" dirty="0"/>
              <a:t> w protokole RTP</a:t>
            </a:r>
          </a:p>
          <a:p>
            <a:pPr lvl="1">
              <a:lnSpc>
                <a:spcPct val="80000"/>
              </a:lnSpc>
            </a:pPr>
            <a:endParaRPr lang="pl-PL" sz="2000" dirty="0"/>
          </a:p>
          <a:p>
            <a:pPr lvl="1">
              <a:lnSpc>
                <a:spcPct val="80000"/>
              </a:lnSpc>
            </a:pPr>
            <a:r>
              <a:rPr lang="pl-PL" sz="2000" dirty="0"/>
              <a:t>Metoda pozwala estymować wartość IPDV</a:t>
            </a:r>
          </a:p>
          <a:p>
            <a:pPr lvl="1">
              <a:lnSpc>
                <a:spcPct val="80000"/>
              </a:lnSpc>
            </a:pPr>
            <a:endParaRPr lang="pl-PL" sz="2000" dirty="0"/>
          </a:p>
        </p:txBody>
      </p:sp>
      <p:pic>
        <p:nvPicPr>
          <p:cNvPr id="181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263525"/>
            <a:ext cx="3265487" cy="659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1254" name="Rectangle 6"/>
          <p:cNvSpPr>
            <a:spLocks noChangeArrowheads="1"/>
          </p:cNvSpPr>
          <p:nvPr/>
        </p:nvSpPr>
        <p:spPr bwMode="auto">
          <a:xfrm>
            <a:off x="0" y="95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l-PL"/>
          </a:p>
        </p:txBody>
      </p:sp>
      <p:pic>
        <p:nvPicPr>
          <p:cNvPr id="1812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32297"/>
            <a:ext cx="2623194" cy="332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73EC7-3F7B-42C8-83BB-08A3157B54CD}" type="slidenum">
              <a:rPr lang="pl-PL"/>
              <a:pPr/>
              <a:t>2</a:t>
            </a:fld>
            <a:endParaRPr lang="pl-PL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/>
              <a:t>Plan wykładu</a:t>
            </a:r>
          </a:p>
        </p:txBody>
      </p:sp>
      <p:sp>
        <p:nvSpPr>
          <p:cNvPr id="173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/>
              <a:t>Wprowadzenie</a:t>
            </a:r>
          </a:p>
          <a:p>
            <a:pPr>
              <a:lnSpc>
                <a:spcPct val="40000"/>
              </a:lnSpc>
            </a:pPr>
            <a:endParaRPr lang="pl-PL" sz="2800"/>
          </a:p>
          <a:p>
            <a:pPr>
              <a:lnSpc>
                <a:spcPct val="80000"/>
              </a:lnSpc>
            </a:pPr>
            <a:r>
              <a:rPr lang="pl-PL" sz="2800"/>
              <a:t>Metody pomiarowe </a:t>
            </a:r>
          </a:p>
          <a:p>
            <a:pPr lvl="1">
              <a:lnSpc>
                <a:spcPct val="80000"/>
              </a:lnSpc>
            </a:pPr>
            <a:r>
              <a:rPr lang="pl-PL" sz="2400"/>
              <a:t>aktywne i pasywne</a:t>
            </a:r>
          </a:p>
          <a:p>
            <a:pPr lvl="1">
              <a:lnSpc>
                <a:spcPct val="80000"/>
              </a:lnSpc>
            </a:pPr>
            <a:r>
              <a:rPr lang="pl-PL" sz="2400"/>
              <a:t>dwu- i jednopunktowe</a:t>
            </a:r>
          </a:p>
          <a:p>
            <a:pPr>
              <a:lnSpc>
                <a:spcPct val="40000"/>
              </a:lnSpc>
            </a:pPr>
            <a:endParaRPr lang="pl-PL" sz="2800"/>
          </a:p>
          <a:p>
            <a:pPr>
              <a:lnSpc>
                <a:spcPct val="80000"/>
              </a:lnSpc>
            </a:pPr>
            <a:r>
              <a:rPr lang="pl-PL" sz="2800"/>
              <a:t>Rodzaje pomiarów</a:t>
            </a:r>
          </a:p>
          <a:p>
            <a:pPr lvl="1">
              <a:lnSpc>
                <a:spcPct val="80000"/>
              </a:lnSpc>
            </a:pPr>
            <a:r>
              <a:rPr lang="pl-PL" sz="2400"/>
              <a:t>„on-line” i off-line”</a:t>
            </a:r>
          </a:p>
          <a:p>
            <a:pPr lvl="1">
              <a:lnSpc>
                <a:spcPct val="80000"/>
              </a:lnSpc>
            </a:pPr>
            <a:r>
              <a:rPr lang="pl-PL" sz="2400"/>
              <a:t>„in-serivce” i „out-of-service”</a:t>
            </a:r>
          </a:p>
          <a:p>
            <a:pPr>
              <a:lnSpc>
                <a:spcPct val="40000"/>
              </a:lnSpc>
            </a:pPr>
            <a:endParaRPr lang="pl-PL" sz="2800"/>
          </a:p>
          <a:p>
            <a:pPr>
              <a:lnSpc>
                <a:spcPct val="80000"/>
              </a:lnSpc>
            </a:pPr>
            <a:r>
              <a:rPr lang="pl-PL" sz="2800"/>
              <a:t>Metody pomiaru dostępnego pasma </a:t>
            </a:r>
          </a:p>
          <a:p>
            <a:pPr>
              <a:lnSpc>
                <a:spcPct val="40000"/>
              </a:lnSpc>
            </a:pPr>
            <a:endParaRPr lang="pl-PL" sz="2800"/>
          </a:p>
          <a:p>
            <a:pPr>
              <a:lnSpc>
                <a:spcPct val="80000"/>
              </a:lnSpc>
            </a:pPr>
            <a:r>
              <a:rPr lang="pl-PL" sz="2800"/>
              <a:t>Metody pomiaru ruchu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BFB-0967-4ED6-8B8B-4EAB2A018A6F}" type="slidenum">
              <a:rPr lang="pl-PL"/>
              <a:pPr/>
              <a:t>20</a:t>
            </a:fld>
            <a:endParaRPr lang="pl-PL"/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/>
              <a:t>Plan wykładu</a:t>
            </a:r>
          </a:p>
        </p:txBody>
      </p:sp>
      <p:sp>
        <p:nvSpPr>
          <p:cNvPr id="1761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Wprowadzenie</a:t>
            </a:r>
          </a:p>
          <a:p>
            <a:pPr>
              <a:lnSpc>
                <a:spcPct val="40000"/>
              </a:lnSpc>
            </a:pPr>
            <a:endParaRPr lang="pl-PL" sz="28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Metody pomiarowe </a:t>
            </a:r>
          </a:p>
          <a:p>
            <a:pPr lvl="1">
              <a:lnSpc>
                <a:spcPct val="80000"/>
              </a:lnSpc>
            </a:pPr>
            <a:r>
              <a:rPr lang="pl-PL" sz="2400">
                <a:solidFill>
                  <a:schemeClr val="accent2"/>
                </a:solidFill>
              </a:rPr>
              <a:t>aktywne i pasywne</a:t>
            </a:r>
          </a:p>
          <a:p>
            <a:pPr lvl="1">
              <a:lnSpc>
                <a:spcPct val="80000"/>
              </a:lnSpc>
            </a:pPr>
            <a:r>
              <a:rPr lang="pl-PL" sz="2400">
                <a:solidFill>
                  <a:schemeClr val="accent2"/>
                </a:solidFill>
              </a:rPr>
              <a:t>dwu- i jednopunktowe</a:t>
            </a:r>
          </a:p>
          <a:p>
            <a:pPr>
              <a:lnSpc>
                <a:spcPct val="40000"/>
              </a:lnSpc>
            </a:pPr>
            <a:endParaRPr lang="pl-PL" sz="2800"/>
          </a:p>
          <a:p>
            <a:pPr>
              <a:lnSpc>
                <a:spcPct val="80000"/>
              </a:lnSpc>
            </a:pPr>
            <a:r>
              <a:rPr lang="pl-PL" sz="2800"/>
              <a:t>Rodzaje pomiarów</a:t>
            </a:r>
          </a:p>
          <a:p>
            <a:pPr lvl="1">
              <a:lnSpc>
                <a:spcPct val="80000"/>
              </a:lnSpc>
            </a:pPr>
            <a:r>
              <a:rPr lang="pl-PL" sz="2400"/>
              <a:t>„on-line” i off-line”</a:t>
            </a:r>
          </a:p>
          <a:p>
            <a:pPr lvl="1">
              <a:lnSpc>
                <a:spcPct val="80000"/>
              </a:lnSpc>
            </a:pPr>
            <a:r>
              <a:rPr lang="pl-PL" sz="2400"/>
              <a:t>„in-serivce” i „out-of-service”</a:t>
            </a:r>
          </a:p>
          <a:p>
            <a:pPr>
              <a:lnSpc>
                <a:spcPct val="40000"/>
              </a:lnSpc>
            </a:pPr>
            <a:endParaRPr lang="pl-PL" sz="2800"/>
          </a:p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Metody pomiaru dostępnego pasma </a:t>
            </a:r>
          </a:p>
          <a:p>
            <a:pPr>
              <a:lnSpc>
                <a:spcPct val="40000"/>
              </a:lnSpc>
            </a:pPr>
            <a:endParaRPr lang="pl-PL" sz="28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Metody pomiaru ruchu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BE01-9874-4542-A94E-95C0DCBCC935}" type="slidenum">
              <a:rPr lang="pl-PL"/>
              <a:pPr/>
              <a:t>21</a:t>
            </a:fld>
            <a:endParaRPr lang="pl-PL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Rodzaje pomiarów (1)</a:t>
            </a:r>
            <a:endParaRPr lang="en-GB"/>
          </a:p>
        </p:txBody>
      </p:sp>
      <p:sp>
        <p:nvSpPr>
          <p:cNvPr id="1218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pl-PL" sz="2800" b="1"/>
              <a:t>Pomiar „off-line”</a:t>
            </a:r>
          </a:p>
          <a:p>
            <a:pPr>
              <a:buFont typeface="Wingdings" pitchFamily="2" charset="2"/>
              <a:buNone/>
            </a:pPr>
            <a:r>
              <a:rPr lang="pl-PL" sz="2800"/>
              <a:t>Wyniki zbierane i przetwarzane dopiero po całkowitym zakończeniu procesu pomiarowego </a:t>
            </a:r>
          </a:p>
          <a:p>
            <a:r>
              <a:rPr lang="pl-PL" sz="2800"/>
              <a:t>Zastosowanie</a:t>
            </a:r>
          </a:p>
          <a:p>
            <a:pPr lvl="1"/>
            <a:r>
              <a:rPr lang="pl-PL" sz="2400"/>
              <a:t>Testowanie urządzeń i mechanizmów sieciowych</a:t>
            </a:r>
            <a:endParaRPr lang="en-GB" sz="2400"/>
          </a:p>
        </p:txBody>
      </p:sp>
      <p:sp>
        <p:nvSpPr>
          <p:cNvPr id="121861" name="Rectangle 5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l-PL"/>
          </a:p>
        </p:txBody>
      </p:sp>
      <p:graphicFrame>
        <p:nvGraphicFramePr>
          <p:cNvPr id="121860" name="Object 4"/>
          <p:cNvGraphicFramePr>
            <a:graphicFrameLocks noChangeAspect="1"/>
          </p:cNvGraphicFramePr>
          <p:nvPr/>
        </p:nvGraphicFramePr>
        <p:xfrm>
          <a:off x="2411413" y="3994150"/>
          <a:ext cx="3829050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raz" r:id="rId2" imgW="2657856" imgH="1857756" progId="Word.Picture.8">
                  <p:embed/>
                </p:oleObj>
              </mc:Choice>
              <mc:Fallback>
                <p:oleObj name="Obraz" r:id="rId2" imgW="2657856" imgH="1857756" progId="Word.Picture.8">
                  <p:embed/>
                  <p:pic>
                    <p:nvPicPr>
                      <p:cNvPr id="1218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994150"/>
                        <a:ext cx="3829050" cy="286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D02AE-B48E-428B-9FB2-9732C143A3FD}" type="slidenum">
              <a:rPr lang="pl-PL"/>
              <a:pPr/>
              <a:t>22</a:t>
            </a:fld>
            <a:endParaRPr lang="pl-PL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Rodzaje pomiarów (2)</a:t>
            </a:r>
            <a:endParaRPr lang="en-GB"/>
          </a:p>
        </p:txBody>
      </p:sp>
      <p:sp>
        <p:nvSpPr>
          <p:cNvPr id="1228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800" b="1"/>
              <a:t>Pomiar „on-line”</a:t>
            </a:r>
            <a:endParaRPr lang="pl-PL" sz="2000" b="1"/>
          </a:p>
          <a:p>
            <a:r>
              <a:rPr lang="pl-PL" sz="2000"/>
              <a:t>Wyniki zbierane z punktów pomiarowych w określonych odstępach czasowych, bez przerywania procesu pomiarowego </a:t>
            </a:r>
          </a:p>
          <a:p>
            <a:r>
              <a:rPr lang="pl-PL" sz="2000"/>
              <a:t>Mechanizm przesuwającego się okna pomiarowego </a:t>
            </a:r>
          </a:p>
          <a:p>
            <a:r>
              <a:rPr lang="pl-PL" sz="2000"/>
              <a:t>Zastosowanie</a:t>
            </a:r>
          </a:p>
          <a:p>
            <a:pPr lvl="1"/>
            <a:r>
              <a:rPr lang="pl-PL" sz="1800"/>
              <a:t>Pomiar „na bieżąco” w działającej sieci</a:t>
            </a:r>
          </a:p>
          <a:p>
            <a:pPr lvl="1"/>
            <a:r>
              <a:rPr lang="pl-PL" sz="1800"/>
              <a:t>Informacje dla operatora sieci</a:t>
            </a:r>
            <a:endParaRPr lang="en-GB" sz="1800"/>
          </a:p>
        </p:txBody>
      </p:sp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0" y="2671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l-PL"/>
          </a:p>
        </p:txBody>
      </p:sp>
      <p:graphicFrame>
        <p:nvGraphicFramePr>
          <p:cNvPr id="122884" name="Object 4"/>
          <p:cNvGraphicFramePr>
            <a:graphicFrameLocks noChangeAspect="1"/>
          </p:cNvGraphicFramePr>
          <p:nvPr/>
        </p:nvGraphicFramePr>
        <p:xfrm>
          <a:off x="2268538" y="4149725"/>
          <a:ext cx="4681537" cy="252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raz" r:id="rId2" imgW="3133344" imgH="1543812" progId="Word.Picture.8">
                  <p:embed/>
                </p:oleObj>
              </mc:Choice>
              <mc:Fallback>
                <p:oleObj name="Obraz" r:id="rId2" imgW="3133344" imgH="1543812" progId="Word.Picture.8">
                  <p:embed/>
                  <p:pic>
                    <p:nvPicPr>
                      <p:cNvPr id="1228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149725"/>
                        <a:ext cx="4681537" cy="2522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7D0A9-811E-421D-8E3D-A94207203E6A}" type="slidenum">
              <a:rPr lang="pl-PL"/>
              <a:pPr/>
              <a:t>23</a:t>
            </a:fld>
            <a:endParaRPr lang="pl-PL"/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Rodzaje pomiarów (3)</a:t>
            </a:r>
            <a:endParaRPr lang="en-GB"/>
          </a:p>
        </p:txBody>
      </p:sp>
      <p:sp>
        <p:nvSpPr>
          <p:cNvPr id="1648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latin typeface="TimesNewRoman" charset="0"/>
              </a:rPr>
              <a:t>Pomiar „in service”  zakłada pakiety pomiarowe są wprowadzone w ramach strumienia generowanego przez użytkownika (jako dodatkowe pakiety testowe)</a:t>
            </a:r>
          </a:p>
          <a:p>
            <a:endParaRPr lang="pl-PL">
              <a:latin typeface="TimesNewRoman" charset="0"/>
            </a:endParaRPr>
          </a:p>
          <a:p>
            <a:r>
              <a:rPr lang="pl-PL">
                <a:latin typeface="TimesNewRoman" charset="0"/>
              </a:rPr>
              <a:t>Pomiar „out of service” zakłada, że dla celów pomiaru jest zestawione dodatkowe połączenie, które nie przenosi danych użytkownika</a:t>
            </a:r>
            <a:endParaRPr lang="en-GB">
              <a:latin typeface="TimesNewRoman" charset="0"/>
            </a:endParaRPr>
          </a:p>
          <a:p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C093-BCF4-4C2D-A196-0CF76AD15E47}" type="slidenum">
              <a:rPr lang="pl-PL"/>
              <a:pPr/>
              <a:t>24</a:t>
            </a:fld>
            <a:endParaRPr lang="pl-PL"/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/>
              <a:t>Plan wykładu</a:t>
            </a:r>
          </a:p>
        </p:txBody>
      </p:sp>
      <p:sp>
        <p:nvSpPr>
          <p:cNvPr id="1771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Wprowadzenie</a:t>
            </a:r>
          </a:p>
          <a:p>
            <a:pPr>
              <a:lnSpc>
                <a:spcPct val="40000"/>
              </a:lnSpc>
            </a:pPr>
            <a:endParaRPr lang="pl-PL" sz="28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Metody pomiarowe </a:t>
            </a:r>
          </a:p>
          <a:p>
            <a:pPr lvl="1">
              <a:lnSpc>
                <a:spcPct val="80000"/>
              </a:lnSpc>
            </a:pPr>
            <a:r>
              <a:rPr lang="pl-PL" sz="2400">
                <a:solidFill>
                  <a:schemeClr val="accent2"/>
                </a:solidFill>
              </a:rPr>
              <a:t>aktywne i pasywne</a:t>
            </a:r>
          </a:p>
          <a:p>
            <a:pPr lvl="1">
              <a:lnSpc>
                <a:spcPct val="80000"/>
              </a:lnSpc>
            </a:pPr>
            <a:r>
              <a:rPr lang="pl-PL" sz="2400">
                <a:solidFill>
                  <a:schemeClr val="accent2"/>
                </a:solidFill>
              </a:rPr>
              <a:t>dwu- i jednopunktowe</a:t>
            </a:r>
          </a:p>
          <a:p>
            <a:pPr>
              <a:lnSpc>
                <a:spcPct val="40000"/>
              </a:lnSpc>
            </a:pPr>
            <a:endParaRPr lang="pl-PL" sz="28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Rodzaje pomiarów</a:t>
            </a:r>
          </a:p>
          <a:p>
            <a:pPr lvl="1">
              <a:lnSpc>
                <a:spcPct val="80000"/>
              </a:lnSpc>
            </a:pPr>
            <a:r>
              <a:rPr lang="pl-PL" sz="2400">
                <a:solidFill>
                  <a:schemeClr val="accent2"/>
                </a:solidFill>
              </a:rPr>
              <a:t>„on-line” i off-line”</a:t>
            </a:r>
          </a:p>
          <a:p>
            <a:pPr lvl="1">
              <a:lnSpc>
                <a:spcPct val="80000"/>
              </a:lnSpc>
            </a:pPr>
            <a:r>
              <a:rPr lang="pl-PL" sz="2400">
                <a:solidFill>
                  <a:schemeClr val="accent2"/>
                </a:solidFill>
              </a:rPr>
              <a:t>„in-serivce” i „out-of-service”</a:t>
            </a:r>
          </a:p>
          <a:p>
            <a:pPr>
              <a:lnSpc>
                <a:spcPct val="40000"/>
              </a:lnSpc>
            </a:pPr>
            <a:endParaRPr lang="pl-PL" sz="28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pl-PL" sz="2800"/>
              <a:t>Metody pomiaru dostępnego pasma </a:t>
            </a:r>
          </a:p>
          <a:p>
            <a:pPr>
              <a:lnSpc>
                <a:spcPct val="40000"/>
              </a:lnSpc>
            </a:pPr>
            <a:endParaRPr lang="pl-PL" sz="2800"/>
          </a:p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Metody pomiaru ruchu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19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FA03-F61E-4D06-9142-F56AB422BB8E}" type="slidenum">
              <a:rPr lang="pl-PL"/>
              <a:pPr/>
              <a:t>25</a:t>
            </a:fld>
            <a:endParaRPr lang="pl-PL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28600"/>
            <a:ext cx="8964488" cy="682625"/>
          </a:xfrm>
        </p:spPr>
        <p:txBody>
          <a:bodyPr/>
          <a:lstStyle/>
          <a:p>
            <a:r>
              <a:rPr lang="pl-PL" sz="3200" dirty="0"/>
              <a:t>Metody pomiaru dostępnej przepływności (</a:t>
            </a:r>
            <a:r>
              <a:rPr lang="pl-PL" sz="3200" dirty="0" err="1"/>
              <a:t>AvB</a:t>
            </a:r>
            <a:r>
              <a:rPr lang="pl-PL" sz="3200" dirty="0"/>
              <a:t>)</a:t>
            </a:r>
            <a:endParaRPr lang="en-US" sz="3200" dirty="0"/>
          </a:p>
        </p:txBody>
      </p:sp>
      <p:graphicFrame>
        <p:nvGraphicFramePr>
          <p:cNvPr id="20" name="Symbol zastępczy zawartości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825463"/>
              </p:ext>
            </p:extLst>
          </p:nvPr>
        </p:nvGraphicFramePr>
        <p:xfrm>
          <a:off x="533400" y="1295400"/>
          <a:ext cx="8077200" cy="4509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B905-AD6C-4C51-95DB-8E4B32BD5075}" type="slidenum">
              <a:rPr lang="pl-PL"/>
              <a:pPr/>
              <a:t>26</a:t>
            </a:fld>
            <a:endParaRPr lang="pl-PL"/>
          </a:p>
        </p:txBody>
      </p:sp>
      <p:sp>
        <p:nvSpPr>
          <p:cNvPr id="1474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Analiza statystyk routerów</a:t>
            </a:r>
          </a:p>
          <a:p>
            <a:pPr lvl="1"/>
            <a:r>
              <a:rPr lang="pl-PL"/>
              <a:t>Wymagany dostęp do węzłów na ścieżce</a:t>
            </a:r>
          </a:p>
          <a:p>
            <a:pPr lvl="1"/>
            <a:r>
              <a:rPr lang="pl-PL"/>
              <a:t>Problem z dokładnością ze względu na „nieokreślony” czas odpowiedzi routera</a:t>
            </a:r>
          </a:p>
          <a:p>
            <a:pPr lvl="1"/>
            <a:endParaRPr lang="pl-PL"/>
          </a:p>
          <a:p>
            <a:r>
              <a:rPr lang="pl-PL"/>
              <a:t>Przechwytywanie pakietów</a:t>
            </a:r>
          </a:p>
          <a:p>
            <a:pPr lvl="1"/>
            <a:r>
              <a:rPr lang="pl-PL"/>
              <a:t>Wymagany dostęp do łączy</a:t>
            </a:r>
          </a:p>
          <a:p>
            <a:pPr lvl="1"/>
            <a:r>
              <a:rPr lang="pl-PL"/>
              <a:t>Problem z dużymi przepływnościami łączy</a:t>
            </a:r>
          </a:p>
        </p:txBody>
      </p:sp>
      <p:sp>
        <p:nvSpPr>
          <p:cNvPr id="147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Metody pasywne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26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E264-6A07-455D-BEC4-DCC597CCD24A}" type="slidenum">
              <a:rPr lang="pl-PL"/>
              <a:pPr/>
              <a:t>27</a:t>
            </a:fld>
            <a:endParaRPr lang="pl-PL"/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/>
              <a:t>Pomiar </a:t>
            </a:r>
            <a:r>
              <a:rPr lang="pl-PL" sz="3200"/>
              <a:t>AvB metodą </a:t>
            </a:r>
            <a:r>
              <a:rPr lang="en-GB" sz="3200"/>
              <a:t>dyspersji par pakietów</a:t>
            </a:r>
          </a:p>
        </p:txBody>
      </p:sp>
      <p:sp>
        <p:nvSpPr>
          <p:cNvPr id="1484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7999413" cy="4724400"/>
          </a:xfrm>
        </p:spPr>
        <p:txBody>
          <a:bodyPr/>
          <a:lstStyle/>
          <a:p>
            <a:pPr marL="341313" indent="-341313" defTabSz="449263">
              <a:lnSpc>
                <a:spcPct val="90000"/>
              </a:lnSpc>
            </a:pPr>
            <a:r>
              <a:rPr lang="pl-PL" sz="2400"/>
              <a:t>Wysyłana jest para pakietów w odległości </a:t>
            </a:r>
            <a:r>
              <a:rPr lang="pl-PL" sz="2400">
                <a:cs typeface="Times New Roman" pitchFamily="18" charset="0"/>
              </a:rPr>
              <a:t>∆ </a:t>
            </a:r>
            <a:r>
              <a:rPr lang="pl-PL" sz="2400" baseline="-30000">
                <a:cs typeface="Times New Roman" pitchFamily="18" charset="0"/>
              </a:rPr>
              <a:t>IN</a:t>
            </a:r>
            <a:r>
              <a:rPr lang="pl-PL" sz="2400"/>
              <a:t> </a:t>
            </a:r>
          </a:p>
          <a:p>
            <a:pPr marL="341313" indent="-341313" defTabSz="449263">
              <a:lnSpc>
                <a:spcPct val="90000"/>
              </a:lnSpc>
            </a:pPr>
            <a:endParaRPr lang="pl-PL" sz="2400"/>
          </a:p>
          <a:p>
            <a:pPr marL="341313" indent="-341313" defTabSz="449263">
              <a:lnSpc>
                <a:spcPct val="90000"/>
              </a:lnSpc>
            </a:pPr>
            <a:endParaRPr lang="pl-PL" sz="2400"/>
          </a:p>
          <a:p>
            <a:pPr marL="341313" indent="-341313" defTabSz="449263">
              <a:lnSpc>
                <a:spcPct val="90000"/>
              </a:lnSpc>
            </a:pPr>
            <a:endParaRPr lang="pl-PL" sz="2400"/>
          </a:p>
          <a:p>
            <a:pPr marL="341313" indent="-341313" defTabSz="449263">
              <a:lnSpc>
                <a:spcPct val="90000"/>
              </a:lnSpc>
            </a:pPr>
            <a:endParaRPr lang="pl-PL" sz="2400"/>
          </a:p>
          <a:p>
            <a:pPr marL="341313" indent="-341313" defTabSz="449263">
              <a:lnSpc>
                <a:spcPct val="90000"/>
              </a:lnSpc>
            </a:pPr>
            <a:endParaRPr lang="pl-PL" sz="2400"/>
          </a:p>
          <a:p>
            <a:pPr marL="341313" indent="-341313" defTabSz="449263">
              <a:lnSpc>
                <a:spcPct val="90000"/>
              </a:lnSpc>
            </a:pPr>
            <a:endParaRPr lang="pl-PL" sz="2400">
              <a:latin typeface="Times New Roman" pitchFamily="18" charset="0"/>
            </a:endParaRPr>
          </a:p>
          <a:p>
            <a:pPr marL="341313" indent="-341313" defTabSz="449263">
              <a:lnSpc>
                <a:spcPct val="90000"/>
              </a:lnSpc>
            </a:pPr>
            <a:r>
              <a:rPr lang="pl-PL" sz="2400">
                <a:latin typeface="Times New Roman" pitchFamily="18" charset="0"/>
              </a:rPr>
              <a:t>Na każdym łączu czas pomiędzy wysłaniem pakietów </a:t>
            </a:r>
            <a:r>
              <a:rPr lang="pl-PL" sz="2400">
                <a:latin typeface="Times New Roman" pitchFamily="18" charset="0"/>
                <a:cs typeface="Times New Roman" pitchFamily="18" charset="0"/>
              </a:rPr>
              <a:t>∆ </a:t>
            </a:r>
            <a:r>
              <a:rPr lang="pl-PL" sz="2400" baseline="-30000">
                <a:latin typeface="Times New Roman" pitchFamily="18" charset="0"/>
              </a:rPr>
              <a:t>OUT </a:t>
            </a:r>
            <a:r>
              <a:rPr lang="pl-PL" sz="2400">
                <a:latin typeface="Times New Roman" pitchFamily="18" charset="0"/>
              </a:rPr>
              <a:t>wynosi:</a:t>
            </a:r>
          </a:p>
          <a:p>
            <a:pPr marL="341313" indent="-341313" defTabSz="449263">
              <a:lnSpc>
                <a:spcPct val="90000"/>
              </a:lnSpc>
            </a:pPr>
            <a:endParaRPr lang="pl-PL" sz="2400" baseline="-30000">
              <a:latin typeface="Times New Roman" pitchFamily="18" charset="0"/>
            </a:endParaRPr>
          </a:p>
          <a:p>
            <a:pPr marL="341313" indent="-341313" defTabSz="449263">
              <a:lnSpc>
                <a:spcPct val="90000"/>
              </a:lnSpc>
            </a:pPr>
            <a:endParaRPr lang="pl-PL" sz="2400" baseline="-30000">
              <a:latin typeface="Times New Roman" pitchFamily="18" charset="0"/>
            </a:endParaRPr>
          </a:p>
          <a:p>
            <a:pPr marL="341313" indent="-341313" defTabSz="449263">
              <a:lnSpc>
                <a:spcPct val="90000"/>
              </a:lnSpc>
            </a:pPr>
            <a:r>
              <a:rPr lang="pl-PL" sz="2400">
                <a:latin typeface="Times New Roman" pitchFamily="18" charset="0"/>
              </a:rPr>
              <a:t>Pojemność ścieżki jest wyznaczana jako:</a:t>
            </a:r>
          </a:p>
        </p:txBody>
      </p:sp>
      <p:graphicFrame>
        <p:nvGraphicFramePr>
          <p:cNvPr id="148487" name="Object 7"/>
          <p:cNvGraphicFramePr>
            <a:graphicFrameLocks noChangeAspect="1"/>
          </p:cNvGraphicFramePr>
          <p:nvPr/>
        </p:nvGraphicFramePr>
        <p:xfrm>
          <a:off x="762000" y="1700213"/>
          <a:ext cx="6638925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raz" r:id="rId2" imgW="6638760" imgH="1313280" progId="Word.Picture.8">
                  <p:embed/>
                </p:oleObj>
              </mc:Choice>
              <mc:Fallback>
                <p:oleObj name="Obraz" r:id="rId2" imgW="6638760" imgH="1313280" progId="Word.Picture.8">
                  <p:embed/>
                  <p:pic>
                    <p:nvPicPr>
                      <p:cNvPr id="14848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700213"/>
                        <a:ext cx="6638925" cy="13128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9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2843213" y="4581525"/>
          <a:ext cx="215900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ównanie" r:id="rId4" imgW="1307880" imgH="482400" progId="Equation.3">
                  <p:embed/>
                </p:oleObj>
              </mc:Choice>
              <mc:Fallback>
                <p:oleObj name="Równanie" r:id="rId4" imgW="1307880" imgH="482400" progId="Equation.3">
                  <p:embed/>
                  <p:pic>
                    <p:nvPicPr>
                      <p:cNvPr id="14848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581525"/>
                        <a:ext cx="2159000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01" name="Object 21"/>
          <p:cNvGraphicFramePr>
            <a:graphicFrameLocks noChangeAspect="1"/>
          </p:cNvGraphicFramePr>
          <p:nvPr/>
        </p:nvGraphicFramePr>
        <p:xfrm>
          <a:off x="2627313" y="5805488"/>
          <a:ext cx="343852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ównanie" r:id="rId6" imgW="2082600" imgH="482400" progId="Equation.3">
                  <p:embed/>
                </p:oleObj>
              </mc:Choice>
              <mc:Fallback>
                <p:oleObj name="Równanie" r:id="rId6" imgW="2082600" imgH="482400" progId="Equation.3">
                  <p:embed/>
                  <p:pic>
                    <p:nvPicPr>
                      <p:cNvPr id="14850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805488"/>
                        <a:ext cx="3438525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502" name="Text Box 22"/>
          <p:cNvSpPr txBox="1">
            <a:spLocks noChangeArrowheads="1"/>
          </p:cNvSpPr>
          <p:nvPr/>
        </p:nvSpPr>
        <p:spPr bwMode="auto">
          <a:xfrm>
            <a:off x="7380288" y="5157788"/>
            <a:ext cx="1584325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l-PL" sz="1200" dirty="0"/>
              <a:t>L – rozmiar pakietu</a:t>
            </a:r>
          </a:p>
          <a:p>
            <a:pPr>
              <a:spcBef>
                <a:spcPct val="50000"/>
              </a:spcBef>
            </a:pPr>
            <a:r>
              <a:rPr lang="pl-PL" sz="1200" dirty="0"/>
              <a:t>H – liczba ruterów na ścieżce</a:t>
            </a:r>
          </a:p>
        </p:txBody>
      </p:sp>
      <p:grpSp>
        <p:nvGrpSpPr>
          <p:cNvPr id="148508" name="Group 28"/>
          <p:cNvGrpSpPr>
            <a:grpSpLocks/>
          </p:cNvGrpSpPr>
          <p:nvPr/>
        </p:nvGrpSpPr>
        <p:grpSpPr bwMode="auto">
          <a:xfrm>
            <a:off x="755650" y="2205038"/>
            <a:ext cx="7920038" cy="1758950"/>
            <a:chOff x="476" y="1389"/>
            <a:chExt cx="4989" cy="1108"/>
          </a:xfrm>
        </p:grpSpPr>
        <p:grpSp>
          <p:nvGrpSpPr>
            <p:cNvPr id="148491" name="Group 11"/>
            <p:cNvGrpSpPr>
              <a:grpSpLocks/>
            </p:cNvGrpSpPr>
            <p:nvPr/>
          </p:nvGrpSpPr>
          <p:grpSpPr bwMode="auto">
            <a:xfrm>
              <a:off x="476" y="1661"/>
              <a:ext cx="1632" cy="768"/>
              <a:chOff x="960" y="5520"/>
              <a:chExt cx="4080" cy="1920"/>
            </a:xfrm>
          </p:grpSpPr>
          <p:sp>
            <p:nvSpPr>
              <p:cNvPr id="148492" name="Line 12"/>
              <p:cNvSpPr>
                <a:spLocks noChangeShapeType="1"/>
              </p:cNvSpPr>
              <p:nvPr/>
            </p:nvSpPr>
            <p:spPr bwMode="auto">
              <a:xfrm flipV="1">
                <a:off x="3840" y="5520"/>
                <a:ext cx="1200" cy="8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48493" name="Line 13"/>
              <p:cNvSpPr>
                <a:spLocks noChangeShapeType="1"/>
              </p:cNvSpPr>
              <p:nvPr/>
            </p:nvSpPr>
            <p:spPr bwMode="auto">
              <a:xfrm>
                <a:off x="2533" y="6568"/>
                <a:ext cx="206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48494" name="Line 14"/>
              <p:cNvSpPr>
                <a:spLocks noChangeShapeType="1"/>
              </p:cNvSpPr>
              <p:nvPr/>
            </p:nvSpPr>
            <p:spPr bwMode="auto">
              <a:xfrm>
                <a:off x="2515" y="7193"/>
                <a:ext cx="208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48495" name="Rectangle 15"/>
              <p:cNvSpPr>
                <a:spLocks noChangeArrowheads="1"/>
              </p:cNvSpPr>
              <p:nvPr/>
            </p:nvSpPr>
            <p:spPr bwMode="auto">
              <a:xfrm>
                <a:off x="2565" y="6890"/>
                <a:ext cx="220" cy="270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48496" name="Rectangle 16"/>
              <p:cNvSpPr>
                <a:spLocks noChangeArrowheads="1"/>
              </p:cNvSpPr>
              <p:nvPr/>
            </p:nvSpPr>
            <p:spPr bwMode="auto">
              <a:xfrm>
                <a:off x="2965" y="6890"/>
                <a:ext cx="220" cy="270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48497" name="Rectangle 17"/>
              <p:cNvSpPr>
                <a:spLocks noChangeArrowheads="1"/>
              </p:cNvSpPr>
              <p:nvPr/>
            </p:nvSpPr>
            <p:spPr bwMode="auto">
              <a:xfrm>
                <a:off x="3743" y="6878"/>
                <a:ext cx="220" cy="272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48498" name="Rectangle 18"/>
              <p:cNvSpPr>
                <a:spLocks noChangeArrowheads="1"/>
              </p:cNvSpPr>
              <p:nvPr/>
            </p:nvSpPr>
            <p:spPr bwMode="auto">
              <a:xfrm>
                <a:off x="4143" y="6880"/>
                <a:ext cx="220" cy="270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48499" name="Text Box 19"/>
              <p:cNvSpPr txBox="1">
                <a:spLocks noChangeArrowheads="1"/>
              </p:cNvSpPr>
              <p:nvPr/>
            </p:nvSpPr>
            <p:spPr bwMode="auto">
              <a:xfrm>
                <a:off x="960" y="6840"/>
                <a:ext cx="1550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l-PL" sz="1600">
                    <a:solidFill>
                      <a:srgbClr val="000000"/>
                    </a:solidFill>
                    <a:latin typeface="Arial" pitchFamily="34" charset="0"/>
                  </a:rPr>
                  <a:t>R</a:t>
                </a:r>
                <a:r>
                  <a:rPr lang="pl-PL" sz="1600" baseline="-25000">
                    <a:solidFill>
                      <a:srgbClr val="000000"/>
                    </a:solidFill>
                    <a:latin typeface="Arial" pitchFamily="34" charset="0"/>
                  </a:rPr>
                  <a:t>CROSS</a:t>
                </a:r>
                <a:endParaRPr lang="pl-PL"/>
              </a:p>
            </p:txBody>
          </p:sp>
          <p:sp>
            <p:nvSpPr>
              <p:cNvPr id="148500" name="Rectangle 20"/>
              <p:cNvSpPr>
                <a:spLocks noChangeArrowheads="1"/>
              </p:cNvSpPr>
              <p:nvPr/>
            </p:nvSpPr>
            <p:spPr bwMode="auto">
              <a:xfrm>
                <a:off x="3355" y="6878"/>
                <a:ext cx="220" cy="270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48503" name="Group 23"/>
            <p:cNvGrpSpPr>
              <a:grpSpLocks/>
            </p:cNvGrpSpPr>
            <p:nvPr/>
          </p:nvGrpSpPr>
          <p:grpSpPr bwMode="auto">
            <a:xfrm>
              <a:off x="3833" y="1389"/>
              <a:ext cx="417" cy="113"/>
              <a:chOff x="9358" y="5755"/>
              <a:chExt cx="1042" cy="283"/>
            </a:xfrm>
          </p:grpSpPr>
          <p:sp>
            <p:nvSpPr>
              <p:cNvPr id="148504" name="Rectangle 24"/>
              <p:cNvSpPr>
                <a:spLocks noChangeArrowheads="1"/>
              </p:cNvSpPr>
              <p:nvPr/>
            </p:nvSpPr>
            <p:spPr bwMode="auto">
              <a:xfrm>
                <a:off x="9358" y="5755"/>
                <a:ext cx="220" cy="270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48505" name="Rectangle 25"/>
              <p:cNvSpPr>
                <a:spLocks noChangeArrowheads="1"/>
              </p:cNvSpPr>
              <p:nvPr/>
            </p:nvSpPr>
            <p:spPr bwMode="auto">
              <a:xfrm>
                <a:off x="9775" y="5768"/>
                <a:ext cx="220" cy="270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48506" name="Rectangle 26"/>
              <p:cNvSpPr>
                <a:spLocks noChangeArrowheads="1"/>
              </p:cNvSpPr>
              <p:nvPr/>
            </p:nvSpPr>
            <p:spPr bwMode="auto">
              <a:xfrm>
                <a:off x="10180" y="5765"/>
                <a:ext cx="220" cy="270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l-PL"/>
              </a:p>
            </p:txBody>
          </p:sp>
        </p:grpSp>
        <p:sp>
          <p:nvSpPr>
            <p:cNvPr id="148507" name="Text Box 27"/>
            <p:cNvSpPr txBox="1">
              <a:spLocks noChangeArrowheads="1"/>
            </p:cNvSpPr>
            <p:nvPr/>
          </p:nvSpPr>
          <p:spPr bwMode="auto">
            <a:xfrm>
              <a:off x="2472" y="1979"/>
              <a:ext cx="2993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l-PL">
                  <a:solidFill>
                    <a:srgbClr val="FF3300"/>
                  </a:solidFill>
                </a:rPr>
                <a:t>Co się stanie jeśli łącze przenosi inny ruch (R</a:t>
              </a:r>
              <a:r>
                <a:rPr lang="pl-PL" baseline="-25000">
                  <a:solidFill>
                    <a:srgbClr val="FF3300"/>
                  </a:solidFill>
                </a:rPr>
                <a:t>CROSS)</a:t>
              </a:r>
              <a:r>
                <a:rPr lang="pl-PL">
                  <a:solidFill>
                    <a:srgbClr val="FF3300"/>
                  </a:solidFill>
                </a:rPr>
                <a:t>?</a:t>
              </a:r>
              <a:r>
                <a:rPr lang="pl-PL"/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3E6F-7AC3-4915-82DA-E538ADC19988}" type="slidenum">
              <a:rPr lang="pl-PL"/>
              <a:pPr/>
              <a:t>28</a:t>
            </a:fld>
            <a:endParaRPr lang="pl-PL"/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/>
              <a:t>Pomiar </a:t>
            </a:r>
            <a:r>
              <a:rPr lang="pl-PL" sz="3200"/>
              <a:t>AvB metodą </a:t>
            </a:r>
            <a:r>
              <a:rPr lang="en-GB" sz="3200"/>
              <a:t>dyspersji par pakietów</a:t>
            </a:r>
          </a:p>
        </p:txBody>
      </p:sp>
      <p:pic>
        <p:nvPicPr>
          <p:cNvPr id="169988" name="Picture 4" descr="wykres Bandwitd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6"/>
            <a:ext cx="5456237" cy="496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10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EE36-B99A-4C18-912C-9D0EA8EA139C}" type="slidenum">
              <a:rPr lang="pl-PL"/>
              <a:pPr/>
              <a:t>29</a:t>
            </a:fld>
            <a:endParaRPr lang="pl-PL"/>
          </a:p>
        </p:txBody>
      </p:sp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/>
              <a:t>Pomiar </a:t>
            </a:r>
            <a:r>
              <a:rPr lang="pl-PL" sz="3200"/>
              <a:t>AvB metodą </a:t>
            </a:r>
            <a:r>
              <a:rPr lang="en-GB" sz="3200"/>
              <a:t>dyspersji par pakietów</a:t>
            </a:r>
          </a:p>
        </p:txBody>
      </p:sp>
      <p:sp>
        <p:nvSpPr>
          <p:cNvPr id="1935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8070850" cy="53022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pl-PL" sz="2800" dirty="0"/>
              <a:t>Pociągi pakietów (</a:t>
            </a:r>
            <a:r>
              <a:rPr lang="pl-PL" sz="2800" dirty="0" err="1"/>
              <a:t>Packet</a:t>
            </a:r>
            <a:r>
              <a:rPr lang="pl-PL" sz="2800" dirty="0"/>
              <a:t> </a:t>
            </a:r>
            <a:r>
              <a:rPr lang="pl-PL" sz="2800" dirty="0" err="1"/>
              <a:t>trains</a:t>
            </a:r>
            <a:r>
              <a:rPr lang="pl-PL" sz="2800" dirty="0"/>
              <a:t>)</a:t>
            </a:r>
          </a:p>
          <a:p>
            <a:pPr>
              <a:buFont typeface="Wingdings" pitchFamily="2" charset="2"/>
              <a:buNone/>
            </a:pPr>
            <a:endParaRPr lang="pl-PL" sz="2800" dirty="0"/>
          </a:p>
          <a:p>
            <a:r>
              <a:rPr lang="pl-PL" sz="2800" dirty="0"/>
              <a:t>Wysyłamy „pociąg” par pakietów z szybkością</a:t>
            </a:r>
          </a:p>
          <a:p>
            <a:endParaRPr lang="pl-PL" sz="2800" dirty="0"/>
          </a:p>
          <a:p>
            <a:endParaRPr lang="pl-PL" sz="2800" dirty="0">
              <a:sym typeface="Symbol" pitchFamily="18" charset="2"/>
            </a:endParaRPr>
          </a:p>
          <a:p>
            <a:r>
              <a:rPr lang="pl-PL" sz="2800" dirty="0">
                <a:sym typeface="Symbol" pitchFamily="18" charset="2"/>
              </a:rPr>
              <a:t>mierzymy odbieraną szybkość</a:t>
            </a:r>
            <a:endParaRPr lang="pl-PL" sz="2800" baseline="-25000" dirty="0">
              <a:sym typeface="Symbol" pitchFamily="18" charset="2"/>
            </a:endParaRPr>
          </a:p>
          <a:p>
            <a:pPr lvl="1"/>
            <a:r>
              <a:rPr lang="pl-PL" sz="2400" dirty="0">
                <a:sym typeface="Symbol" pitchFamily="18" charset="2"/>
              </a:rPr>
              <a:t>Jeśli </a:t>
            </a:r>
            <a:r>
              <a:rPr lang="pl-PL" sz="2400" dirty="0" err="1">
                <a:sym typeface="Symbol" pitchFamily="18" charset="2"/>
              </a:rPr>
              <a:t>R</a:t>
            </a:r>
            <a:r>
              <a:rPr lang="pl-PL" sz="2400" baseline="-25000" dirty="0" err="1">
                <a:sym typeface="Symbol" pitchFamily="18" charset="2"/>
              </a:rPr>
              <a:t>s</a:t>
            </a:r>
            <a:r>
              <a:rPr lang="pl-PL" sz="2400" dirty="0">
                <a:sym typeface="Symbol" pitchFamily="18" charset="2"/>
              </a:rPr>
              <a:t>&lt; </a:t>
            </a:r>
            <a:r>
              <a:rPr lang="pl-PL" sz="2400" dirty="0" err="1">
                <a:sym typeface="Symbol" pitchFamily="18" charset="2"/>
              </a:rPr>
              <a:t>AvB</a:t>
            </a:r>
            <a:r>
              <a:rPr lang="pl-PL" sz="2400" dirty="0">
                <a:sym typeface="Symbol" pitchFamily="18" charset="2"/>
              </a:rPr>
              <a:t>, to</a:t>
            </a:r>
          </a:p>
          <a:p>
            <a:pPr lvl="1">
              <a:lnSpc>
                <a:spcPct val="230000"/>
              </a:lnSpc>
            </a:pPr>
            <a:r>
              <a:rPr lang="pl-PL" sz="2400" dirty="0">
                <a:sym typeface="Symbol" pitchFamily="18" charset="2"/>
              </a:rPr>
              <a:t>Jeśli </a:t>
            </a:r>
            <a:r>
              <a:rPr lang="pl-PL" sz="2400" dirty="0" err="1">
                <a:sym typeface="Symbol" pitchFamily="18" charset="2"/>
              </a:rPr>
              <a:t>R</a:t>
            </a:r>
            <a:r>
              <a:rPr lang="pl-PL" sz="2400" baseline="-25000" dirty="0" err="1">
                <a:sym typeface="Symbol" pitchFamily="18" charset="2"/>
              </a:rPr>
              <a:t>s</a:t>
            </a:r>
            <a:r>
              <a:rPr lang="pl-PL" sz="2400" dirty="0">
                <a:sym typeface="Symbol" pitchFamily="18" charset="2"/>
              </a:rPr>
              <a:t>&gt; </a:t>
            </a:r>
            <a:r>
              <a:rPr lang="pl-PL" sz="2400" dirty="0" err="1">
                <a:sym typeface="Symbol" pitchFamily="18" charset="2"/>
              </a:rPr>
              <a:t>AvB</a:t>
            </a:r>
            <a:r>
              <a:rPr lang="pl-PL" sz="2400" dirty="0">
                <a:sym typeface="Symbol" pitchFamily="18" charset="2"/>
              </a:rPr>
              <a:t>, to</a:t>
            </a:r>
            <a:endParaRPr lang="pl-PL" sz="2400" dirty="0"/>
          </a:p>
        </p:txBody>
      </p:sp>
      <p:graphicFrame>
        <p:nvGraphicFramePr>
          <p:cNvPr id="193540" name="Object 4"/>
          <p:cNvGraphicFramePr>
            <a:graphicFrameLocks noChangeAspect="1"/>
          </p:cNvGraphicFramePr>
          <p:nvPr/>
        </p:nvGraphicFramePr>
        <p:xfrm>
          <a:off x="6011863" y="4292600"/>
          <a:ext cx="143986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ównanie" r:id="rId2" imgW="736560" imgH="342720" progId="Equation.3">
                  <p:embed/>
                </p:oleObj>
              </mc:Choice>
              <mc:Fallback>
                <p:oleObj name="Równanie" r:id="rId2" imgW="736560" imgH="342720" progId="Equation.3">
                  <p:embed/>
                  <p:pic>
                    <p:nvPicPr>
                      <p:cNvPr id="1935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292600"/>
                        <a:ext cx="1439862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1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3059113" y="3068638"/>
          <a:ext cx="12922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ównanie" r:id="rId4" imgW="672840" imgH="342720" progId="Equation.3">
                  <p:embed/>
                </p:oleObj>
              </mc:Choice>
              <mc:Fallback>
                <p:oleObj name="Równanie" r:id="rId4" imgW="672840" imgH="342720" progId="Equation.3">
                  <p:embed/>
                  <p:pic>
                    <p:nvPicPr>
                      <p:cNvPr id="1935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068638"/>
                        <a:ext cx="129222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2" name="Object 6"/>
          <p:cNvGraphicFramePr>
            <a:graphicFrameLocks noChangeAspect="1"/>
          </p:cNvGraphicFramePr>
          <p:nvPr/>
        </p:nvGraphicFramePr>
        <p:xfrm>
          <a:off x="3851275" y="5589588"/>
          <a:ext cx="18573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ównanie" r:id="rId6" imgW="1117440" imgH="393480" progId="Equation.3">
                  <p:embed/>
                </p:oleObj>
              </mc:Choice>
              <mc:Fallback>
                <p:oleObj name="Równanie" r:id="rId6" imgW="1117440" imgH="393480" progId="Equation.3">
                  <p:embed/>
                  <p:pic>
                    <p:nvPicPr>
                      <p:cNvPr id="1935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589588"/>
                        <a:ext cx="1857375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4" name="Object 8"/>
          <p:cNvGraphicFramePr>
            <a:graphicFrameLocks noChangeAspect="1"/>
          </p:cNvGraphicFramePr>
          <p:nvPr/>
        </p:nvGraphicFramePr>
        <p:xfrm>
          <a:off x="3779838" y="4797425"/>
          <a:ext cx="105568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ównanie" r:id="rId8" imgW="634680" imgH="380880" progId="Equation.3">
                  <p:embed/>
                </p:oleObj>
              </mc:Choice>
              <mc:Fallback>
                <p:oleObj name="Równanie" r:id="rId8" imgW="634680" imgH="380880" progId="Equation.3">
                  <p:embed/>
                  <p:pic>
                    <p:nvPicPr>
                      <p:cNvPr id="1935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797425"/>
                        <a:ext cx="1055687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8402-DBC5-458B-B8FD-25ABD79CF4B9}" type="slidenum">
              <a:rPr lang="pl-PL"/>
              <a:pPr/>
              <a:t>3</a:t>
            </a:fld>
            <a:endParaRPr lang="pl-PL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/>
              <a:t>Wprowadzenie</a:t>
            </a:r>
            <a:endParaRPr lang="en-GB" sz="4000"/>
          </a:p>
        </p:txBody>
      </p:sp>
      <p:sp>
        <p:nvSpPr>
          <p:cNvPr id="1167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/>
              <a:t>Metoda pomiarowa - określa sposób pomiaru danej metryki</a:t>
            </a:r>
          </a:p>
          <a:p>
            <a:pPr>
              <a:lnSpc>
                <a:spcPct val="80000"/>
              </a:lnSpc>
            </a:pPr>
            <a:endParaRPr lang="pl-PL" sz="2800"/>
          </a:p>
          <a:p>
            <a:pPr>
              <a:lnSpc>
                <a:spcPct val="80000"/>
              </a:lnSpc>
            </a:pPr>
            <a:r>
              <a:rPr lang="pl-PL" sz="2800"/>
              <a:t>Metoda powinna zapewnić, że pomiar jest powtarzalny</a:t>
            </a:r>
          </a:p>
          <a:p>
            <a:pPr>
              <a:lnSpc>
                <a:spcPct val="80000"/>
              </a:lnSpc>
            </a:pPr>
            <a:endParaRPr lang="pl-PL" sz="2800"/>
          </a:p>
          <a:p>
            <a:pPr>
              <a:lnSpc>
                <a:spcPct val="80000"/>
              </a:lnSpc>
            </a:pPr>
            <a:r>
              <a:rPr lang="pl-PL" sz="2800"/>
              <a:t>Jak najmniejsza ingerencja w mierzony system (np. dodatkowy ruch pomiarowy)</a:t>
            </a:r>
          </a:p>
          <a:p>
            <a:pPr>
              <a:lnSpc>
                <a:spcPct val="80000"/>
              </a:lnSpc>
            </a:pPr>
            <a:endParaRPr lang="pl-PL" sz="2800"/>
          </a:p>
          <a:p>
            <a:pPr>
              <a:lnSpc>
                <a:spcPct val="80000"/>
              </a:lnSpc>
            </a:pPr>
            <a:r>
              <a:rPr lang="pl-PL" sz="2800"/>
              <a:t>Jak najmniejsza złożoność implementacyjna (koszt)</a:t>
            </a:r>
            <a:endParaRPr lang="en-GB"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4102-4A20-4E51-B17F-C1F89CCB6107}" type="slidenum">
              <a:rPr lang="pl-PL"/>
              <a:pPr/>
              <a:t>30</a:t>
            </a:fld>
            <a:endParaRPr lang="pl-PL"/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Pomiar</a:t>
            </a:r>
            <a:r>
              <a:rPr lang="en-GB" sz="3200" dirty="0"/>
              <a:t> </a:t>
            </a:r>
            <a:r>
              <a:rPr lang="pl-PL" sz="3200" dirty="0" err="1"/>
              <a:t>AvB</a:t>
            </a:r>
            <a:r>
              <a:rPr lang="pl-PL" sz="3200" dirty="0"/>
              <a:t> metodą </a:t>
            </a:r>
            <a:r>
              <a:rPr lang="en-GB" sz="3200" dirty="0" err="1"/>
              <a:t>dyspersji</a:t>
            </a:r>
            <a:r>
              <a:rPr lang="en-GB" sz="3200" dirty="0"/>
              <a:t> par </a:t>
            </a:r>
            <a:r>
              <a:rPr lang="en-GB" sz="3200" dirty="0" err="1"/>
              <a:t>pakietów</a:t>
            </a:r>
            <a:endParaRPr lang="en-GB" sz="3200" dirty="0"/>
          </a:p>
        </p:txBody>
      </p:sp>
      <p:sp>
        <p:nvSpPr>
          <p:cNvPr id="19149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8070850" cy="4724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pl-PL" sz="2800"/>
              <a:t>Pociągi pakietów (Packet trains)</a:t>
            </a:r>
          </a:p>
          <a:p>
            <a:endParaRPr lang="pl-PL" sz="2800">
              <a:sym typeface="Symbol" pitchFamily="18" charset="2"/>
            </a:endParaRPr>
          </a:p>
          <a:p>
            <a:pPr lvl="1"/>
            <a:endParaRPr lang="pl-PL" sz="2400"/>
          </a:p>
        </p:txBody>
      </p:sp>
      <p:pic>
        <p:nvPicPr>
          <p:cNvPr id="19149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60575"/>
            <a:ext cx="5284788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BB5A-5C34-4F34-9489-35FCD2472639}" type="slidenum">
              <a:rPr lang="pl-PL"/>
              <a:pPr/>
              <a:t>31</a:t>
            </a:fld>
            <a:endParaRPr lang="pl-PL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Pomiar</a:t>
            </a:r>
            <a:r>
              <a:rPr lang="en-GB" sz="3200" dirty="0"/>
              <a:t> </a:t>
            </a:r>
            <a:r>
              <a:rPr lang="pl-PL" sz="3200" dirty="0" err="1"/>
              <a:t>AvB</a:t>
            </a:r>
            <a:r>
              <a:rPr lang="pl-PL" sz="3200" dirty="0"/>
              <a:t> metodą </a:t>
            </a:r>
            <a:r>
              <a:rPr lang="en-GB" sz="3200" dirty="0" err="1"/>
              <a:t>dyspersji</a:t>
            </a:r>
            <a:r>
              <a:rPr lang="en-GB" sz="3200" dirty="0"/>
              <a:t> par </a:t>
            </a:r>
            <a:r>
              <a:rPr lang="en-GB" sz="3200" dirty="0" err="1"/>
              <a:t>pakietów</a:t>
            </a:r>
            <a:endParaRPr lang="pl-PL" sz="3200" dirty="0"/>
          </a:p>
        </p:txBody>
      </p:sp>
      <p:sp>
        <p:nvSpPr>
          <p:cNvPr id="1863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Narzędzia pomiarowe</a:t>
            </a:r>
          </a:p>
          <a:p>
            <a:pPr lvl="1"/>
            <a:r>
              <a:rPr lang="pl-PL" dirty="0" err="1"/>
              <a:t>Pathrate</a:t>
            </a:r>
            <a:r>
              <a:rPr lang="pl-PL" dirty="0"/>
              <a:t>, </a:t>
            </a:r>
            <a:r>
              <a:rPr lang="pl-PL" dirty="0" err="1"/>
              <a:t>bprobe</a:t>
            </a:r>
            <a:r>
              <a:rPr lang="pl-PL" dirty="0"/>
              <a:t> – pary pakietów</a:t>
            </a:r>
          </a:p>
          <a:p>
            <a:pPr lvl="1"/>
            <a:r>
              <a:rPr lang="pl-PL" dirty="0" err="1"/>
              <a:t>cprobe</a:t>
            </a:r>
            <a:r>
              <a:rPr lang="pl-PL" dirty="0"/>
              <a:t>  - pociągi </a:t>
            </a:r>
            <a:r>
              <a:rPr lang="pl-PL" dirty="0" err="1"/>
              <a:t>paietów</a:t>
            </a:r>
            <a:endParaRPr lang="pl-PL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0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C3700-D224-4907-A3F6-0C66FAA35E80}" type="slidenum">
              <a:rPr lang="pl-PL"/>
              <a:pPr/>
              <a:t>32</a:t>
            </a:fld>
            <a:endParaRPr lang="pl-PL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609600"/>
          </a:xfrm>
        </p:spPr>
        <p:txBody>
          <a:bodyPr/>
          <a:lstStyle/>
          <a:p>
            <a:r>
              <a:rPr lang="pl-PL" sz="3200"/>
              <a:t>Pomiar metodą chwilowego przeciążania (1)</a:t>
            </a:r>
            <a:endParaRPr lang="en-US" sz="3200"/>
          </a:p>
        </p:txBody>
      </p:sp>
      <p:sp>
        <p:nvSpPr>
          <p:cNvPr id="157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295400"/>
            <a:ext cx="7696200" cy="13716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pl-PL" sz="2000" i="1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pl-PL" sz="2000" i="1">
                <a:latin typeface="Arial" pitchFamily="34" charset="0"/>
              </a:rPr>
              <a:t>„Jeżeli chwilowo szybkość strumienia pomiarowego R jest większa od wielkości dostępnego pasma AvB to wartość opóźnienia pakietów wzrasta.”</a:t>
            </a:r>
            <a:endParaRPr lang="en-US" sz="2000" i="1">
              <a:latin typeface="Arial" pitchFamily="34" charset="0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1855788" y="3948113"/>
            <a:ext cx="687387" cy="279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l-PL" sz="1400">
                <a:latin typeface="Arial" pitchFamily="34" charset="0"/>
              </a:rPr>
              <a:t>SND</a:t>
            </a: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6134100" y="3933825"/>
            <a:ext cx="719138" cy="2952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l-PL" sz="1400">
                <a:latin typeface="Arial" pitchFamily="34" charset="0"/>
              </a:rPr>
              <a:t>RCV</a:t>
            </a:r>
          </a:p>
        </p:txBody>
      </p:sp>
      <p:sp>
        <p:nvSpPr>
          <p:cNvPr id="157702" name="Oval 6"/>
          <p:cNvSpPr>
            <a:spLocks noChangeArrowheads="1"/>
          </p:cNvSpPr>
          <p:nvPr/>
        </p:nvSpPr>
        <p:spPr bwMode="auto">
          <a:xfrm>
            <a:off x="3117850" y="4014788"/>
            <a:ext cx="92075" cy="9048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03" name="Oval 7"/>
          <p:cNvSpPr>
            <a:spLocks noChangeArrowheads="1"/>
          </p:cNvSpPr>
          <p:nvPr/>
        </p:nvSpPr>
        <p:spPr bwMode="auto">
          <a:xfrm>
            <a:off x="3735388" y="4010025"/>
            <a:ext cx="90487" cy="9048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04" name="Line 8"/>
          <p:cNvSpPr>
            <a:spLocks noChangeShapeType="1"/>
          </p:cNvSpPr>
          <p:nvPr/>
        </p:nvSpPr>
        <p:spPr bwMode="auto">
          <a:xfrm>
            <a:off x="2543175" y="4064000"/>
            <a:ext cx="574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05" name="Line 9"/>
          <p:cNvSpPr>
            <a:spLocks noChangeShapeType="1"/>
          </p:cNvSpPr>
          <p:nvPr/>
        </p:nvSpPr>
        <p:spPr bwMode="auto">
          <a:xfrm>
            <a:off x="3209925" y="4064000"/>
            <a:ext cx="5302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06" name="Oval 10"/>
          <p:cNvSpPr>
            <a:spLocks noChangeArrowheads="1"/>
          </p:cNvSpPr>
          <p:nvPr/>
        </p:nvSpPr>
        <p:spPr bwMode="auto">
          <a:xfrm>
            <a:off x="5035550" y="4005263"/>
            <a:ext cx="90488" cy="9048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07" name="Oval 11"/>
          <p:cNvSpPr>
            <a:spLocks noChangeArrowheads="1"/>
          </p:cNvSpPr>
          <p:nvPr/>
        </p:nvSpPr>
        <p:spPr bwMode="auto">
          <a:xfrm>
            <a:off x="5651500" y="4000500"/>
            <a:ext cx="92075" cy="9048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08" name="Line 12"/>
          <p:cNvSpPr>
            <a:spLocks noChangeShapeType="1"/>
          </p:cNvSpPr>
          <p:nvPr/>
        </p:nvSpPr>
        <p:spPr bwMode="auto">
          <a:xfrm>
            <a:off x="4460875" y="4054475"/>
            <a:ext cx="574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09" name="Line 13"/>
          <p:cNvSpPr>
            <a:spLocks noChangeShapeType="1"/>
          </p:cNvSpPr>
          <p:nvPr/>
        </p:nvSpPr>
        <p:spPr bwMode="auto">
          <a:xfrm>
            <a:off x="5126038" y="4054475"/>
            <a:ext cx="531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10" name="Line 14"/>
          <p:cNvSpPr>
            <a:spLocks noChangeShapeType="1"/>
          </p:cNvSpPr>
          <p:nvPr/>
        </p:nvSpPr>
        <p:spPr bwMode="auto">
          <a:xfrm>
            <a:off x="5745163" y="4051300"/>
            <a:ext cx="387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11" name="Line 15"/>
          <p:cNvSpPr>
            <a:spLocks noChangeShapeType="1"/>
          </p:cNvSpPr>
          <p:nvPr/>
        </p:nvSpPr>
        <p:spPr bwMode="auto">
          <a:xfrm>
            <a:off x="6283325" y="4213225"/>
            <a:ext cx="0" cy="26828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12" name="Line 16"/>
          <p:cNvSpPr>
            <a:spLocks noChangeShapeType="1"/>
          </p:cNvSpPr>
          <p:nvPr/>
        </p:nvSpPr>
        <p:spPr bwMode="auto">
          <a:xfrm flipH="1">
            <a:off x="2357438" y="4481513"/>
            <a:ext cx="3925887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13" name="Line 17"/>
          <p:cNvSpPr>
            <a:spLocks noChangeShapeType="1"/>
          </p:cNvSpPr>
          <p:nvPr/>
        </p:nvSpPr>
        <p:spPr bwMode="auto">
          <a:xfrm flipV="1">
            <a:off x="2357438" y="4222750"/>
            <a:ext cx="0" cy="2587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14" name="Rectangle 18"/>
          <p:cNvSpPr>
            <a:spLocks noChangeArrowheads="1"/>
          </p:cNvSpPr>
          <p:nvPr/>
        </p:nvSpPr>
        <p:spPr bwMode="auto">
          <a:xfrm>
            <a:off x="2789238" y="3859213"/>
            <a:ext cx="90487" cy="904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15" name="Rectangle 19"/>
          <p:cNvSpPr>
            <a:spLocks noChangeArrowheads="1"/>
          </p:cNvSpPr>
          <p:nvPr/>
        </p:nvSpPr>
        <p:spPr bwMode="auto">
          <a:xfrm>
            <a:off x="3155950" y="3860800"/>
            <a:ext cx="92075" cy="904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16" name="Rectangle 20"/>
          <p:cNvSpPr>
            <a:spLocks noChangeArrowheads="1"/>
          </p:cNvSpPr>
          <p:nvPr/>
        </p:nvSpPr>
        <p:spPr bwMode="auto">
          <a:xfrm>
            <a:off x="2974975" y="3862388"/>
            <a:ext cx="90488" cy="904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17" name="Rectangle 21"/>
          <p:cNvSpPr>
            <a:spLocks noChangeArrowheads="1"/>
          </p:cNvSpPr>
          <p:nvPr/>
        </p:nvSpPr>
        <p:spPr bwMode="auto">
          <a:xfrm>
            <a:off x="3343275" y="3852863"/>
            <a:ext cx="90488" cy="904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18" name="Line 22"/>
          <p:cNvSpPr>
            <a:spLocks noChangeShapeType="1"/>
          </p:cNvSpPr>
          <p:nvPr/>
        </p:nvSpPr>
        <p:spPr bwMode="auto">
          <a:xfrm>
            <a:off x="2701925" y="3943350"/>
            <a:ext cx="1236663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19" name="Line 23"/>
          <p:cNvSpPr>
            <a:spLocks noChangeShapeType="1"/>
          </p:cNvSpPr>
          <p:nvPr/>
        </p:nvSpPr>
        <p:spPr bwMode="auto">
          <a:xfrm flipH="1" flipV="1">
            <a:off x="2690813" y="3621088"/>
            <a:ext cx="11112" cy="30003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20" name="Rectangle 24"/>
          <p:cNvSpPr>
            <a:spLocks noChangeArrowheads="1"/>
          </p:cNvSpPr>
          <p:nvPr/>
        </p:nvSpPr>
        <p:spPr bwMode="auto">
          <a:xfrm>
            <a:off x="5964238" y="3797300"/>
            <a:ext cx="90487" cy="904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21" name="Rectangle 25"/>
          <p:cNvSpPr>
            <a:spLocks noChangeArrowheads="1"/>
          </p:cNvSpPr>
          <p:nvPr/>
        </p:nvSpPr>
        <p:spPr bwMode="auto">
          <a:xfrm>
            <a:off x="6654800" y="3798888"/>
            <a:ext cx="90488" cy="904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22" name="Rectangle 26"/>
          <p:cNvSpPr>
            <a:spLocks noChangeArrowheads="1"/>
          </p:cNvSpPr>
          <p:nvPr/>
        </p:nvSpPr>
        <p:spPr bwMode="auto">
          <a:xfrm>
            <a:off x="6215063" y="3789363"/>
            <a:ext cx="90487" cy="904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23" name="Rectangle 27"/>
          <p:cNvSpPr>
            <a:spLocks noChangeArrowheads="1"/>
          </p:cNvSpPr>
          <p:nvPr/>
        </p:nvSpPr>
        <p:spPr bwMode="auto">
          <a:xfrm>
            <a:off x="7162800" y="3790950"/>
            <a:ext cx="92075" cy="904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24" name="Line 28"/>
          <p:cNvSpPr>
            <a:spLocks noChangeShapeType="1"/>
          </p:cNvSpPr>
          <p:nvPr/>
        </p:nvSpPr>
        <p:spPr bwMode="auto">
          <a:xfrm>
            <a:off x="5876925" y="3881438"/>
            <a:ext cx="145097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25" name="Line 29"/>
          <p:cNvSpPr>
            <a:spLocks noChangeShapeType="1"/>
          </p:cNvSpPr>
          <p:nvPr/>
        </p:nvSpPr>
        <p:spPr bwMode="auto">
          <a:xfrm flipH="1" flipV="1">
            <a:off x="5865813" y="3559175"/>
            <a:ext cx="11112" cy="300038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26" name="Text Box 30"/>
          <p:cNvSpPr txBox="1">
            <a:spLocks noChangeArrowheads="1"/>
          </p:cNvSpPr>
          <p:nvPr/>
        </p:nvSpPr>
        <p:spPr bwMode="auto">
          <a:xfrm>
            <a:off x="4175125" y="4468813"/>
            <a:ext cx="153987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pl-PL" sz="1600">
                <a:solidFill>
                  <a:srgbClr val="3366FF"/>
                </a:solidFill>
                <a:latin typeface="Arial" pitchFamily="34" charset="0"/>
              </a:rPr>
              <a:t>R(n) &gt; AvB</a:t>
            </a:r>
          </a:p>
        </p:txBody>
      </p:sp>
      <p:sp>
        <p:nvSpPr>
          <p:cNvPr id="157727" name="Text Box 31"/>
          <p:cNvSpPr txBox="1">
            <a:spLocks noChangeArrowheads="1"/>
          </p:cNvSpPr>
          <p:nvPr/>
        </p:nvSpPr>
        <p:spPr bwMode="auto">
          <a:xfrm>
            <a:off x="1851025" y="5565775"/>
            <a:ext cx="671513" cy="263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l-PL" sz="1400">
                <a:latin typeface="Arial" pitchFamily="34" charset="0"/>
              </a:rPr>
              <a:t>SND</a:t>
            </a:r>
          </a:p>
        </p:txBody>
      </p:sp>
      <p:sp>
        <p:nvSpPr>
          <p:cNvPr id="157728" name="Text Box 32"/>
          <p:cNvSpPr txBox="1">
            <a:spLocks noChangeArrowheads="1"/>
          </p:cNvSpPr>
          <p:nvPr/>
        </p:nvSpPr>
        <p:spPr bwMode="auto">
          <a:xfrm>
            <a:off x="6113463" y="5551488"/>
            <a:ext cx="623887" cy="3127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l-PL" sz="1400">
                <a:latin typeface="Arial" pitchFamily="34" charset="0"/>
              </a:rPr>
              <a:t>RCV</a:t>
            </a:r>
          </a:p>
        </p:txBody>
      </p:sp>
      <p:sp>
        <p:nvSpPr>
          <p:cNvPr id="157729" name="Oval 33"/>
          <p:cNvSpPr>
            <a:spLocks noChangeArrowheads="1"/>
          </p:cNvSpPr>
          <p:nvPr/>
        </p:nvSpPr>
        <p:spPr bwMode="auto">
          <a:xfrm>
            <a:off x="3097213" y="5632450"/>
            <a:ext cx="90487" cy="9048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30" name="Oval 34"/>
          <p:cNvSpPr>
            <a:spLocks noChangeArrowheads="1"/>
          </p:cNvSpPr>
          <p:nvPr/>
        </p:nvSpPr>
        <p:spPr bwMode="auto">
          <a:xfrm>
            <a:off x="3713163" y="5626100"/>
            <a:ext cx="90487" cy="920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31" name="Line 35"/>
          <p:cNvSpPr>
            <a:spLocks noChangeShapeType="1"/>
          </p:cNvSpPr>
          <p:nvPr/>
        </p:nvSpPr>
        <p:spPr bwMode="auto">
          <a:xfrm>
            <a:off x="2522538" y="5680075"/>
            <a:ext cx="574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32" name="Line 36"/>
          <p:cNvSpPr>
            <a:spLocks noChangeShapeType="1"/>
          </p:cNvSpPr>
          <p:nvPr/>
        </p:nvSpPr>
        <p:spPr bwMode="auto">
          <a:xfrm>
            <a:off x="3187700" y="5680075"/>
            <a:ext cx="5318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33" name="Oval 37"/>
          <p:cNvSpPr>
            <a:spLocks noChangeArrowheads="1"/>
          </p:cNvSpPr>
          <p:nvPr/>
        </p:nvSpPr>
        <p:spPr bwMode="auto">
          <a:xfrm>
            <a:off x="5013325" y="5622925"/>
            <a:ext cx="92075" cy="9048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34" name="Oval 38"/>
          <p:cNvSpPr>
            <a:spLocks noChangeArrowheads="1"/>
          </p:cNvSpPr>
          <p:nvPr/>
        </p:nvSpPr>
        <p:spPr bwMode="auto">
          <a:xfrm>
            <a:off x="5630863" y="5616575"/>
            <a:ext cx="90487" cy="920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35" name="Line 39"/>
          <p:cNvSpPr>
            <a:spLocks noChangeShapeType="1"/>
          </p:cNvSpPr>
          <p:nvPr/>
        </p:nvSpPr>
        <p:spPr bwMode="auto">
          <a:xfrm>
            <a:off x="4438650" y="5670550"/>
            <a:ext cx="574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36" name="Line 40"/>
          <p:cNvSpPr>
            <a:spLocks noChangeShapeType="1"/>
          </p:cNvSpPr>
          <p:nvPr/>
        </p:nvSpPr>
        <p:spPr bwMode="auto">
          <a:xfrm>
            <a:off x="5105400" y="5670550"/>
            <a:ext cx="5302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37" name="Line 41"/>
          <p:cNvSpPr>
            <a:spLocks noChangeShapeType="1"/>
          </p:cNvSpPr>
          <p:nvPr/>
        </p:nvSpPr>
        <p:spPr bwMode="auto">
          <a:xfrm>
            <a:off x="5724525" y="5667375"/>
            <a:ext cx="387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38" name="Line 42"/>
          <p:cNvSpPr>
            <a:spLocks noChangeShapeType="1"/>
          </p:cNvSpPr>
          <p:nvPr/>
        </p:nvSpPr>
        <p:spPr bwMode="auto">
          <a:xfrm>
            <a:off x="6261100" y="5878513"/>
            <a:ext cx="0" cy="220662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39" name="Line 43"/>
          <p:cNvSpPr>
            <a:spLocks noChangeShapeType="1"/>
          </p:cNvSpPr>
          <p:nvPr/>
        </p:nvSpPr>
        <p:spPr bwMode="auto">
          <a:xfrm flipH="1">
            <a:off x="2335213" y="6099175"/>
            <a:ext cx="3925887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40" name="Line 44"/>
          <p:cNvSpPr>
            <a:spLocks noChangeShapeType="1"/>
          </p:cNvSpPr>
          <p:nvPr/>
        </p:nvSpPr>
        <p:spPr bwMode="auto">
          <a:xfrm flipV="1">
            <a:off x="2335213" y="5840413"/>
            <a:ext cx="0" cy="258762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41" name="Rectangle 45"/>
          <p:cNvSpPr>
            <a:spLocks noChangeArrowheads="1"/>
          </p:cNvSpPr>
          <p:nvPr/>
        </p:nvSpPr>
        <p:spPr bwMode="auto">
          <a:xfrm>
            <a:off x="2767013" y="5476875"/>
            <a:ext cx="90487" cy="904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42" name="Rectangle 46"/>
          <p:cNvSpPr>
            <a:spLocks noChangeArrowheads="1"/>
          </p:cNvSpPr>
          <p:nvPr/>
        </p:nvSpPr>
        <p:spPr bwMode="auto">
          <a:xfrm>
            <a:off x="3135313" y="5478463"/>
            <a:ext cx="90487" cy="904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43" name="Rectangle 47"/>
          <p:cNvSpPr>
            <a:spLocks noChangeArrowheads="1"/>
          </p:cNvSpPr>
          <p:nvPr/>
        </p:nvSpPr>
        <p:spPr bwMode="auto">
          <a:xfrm>
            <a:off x="2952750" y="5480050"/>
            <a:ext cx="92075" cy="904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44" name="Rectangle 48"/>
          <p:cNvSpPr>
            <a:spLocks noChangeArrowheads="1"/>
          </p:cNvSpPr>
          <p:nvPr/>
        </p:nvSpPr>
        <p:spPr bwMode="auto">
          <a:xfrm>
            <a:off x="3321050" y="5470525"/>
            <a:ext cx="90488" cy="904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45" name="Line 49"/>
          <p:cNvSpPr>
            <a:spLocks noChangeShapeType="1"/>
          </p:cNvSpPr>
          <p:nvPr/>
        </p:nvSpPr>
        <p:spPr bwMode="auto">
          <a:xfrm>
            <a:off x="2679700" y="5561013"/>
            <a:ext cx="1236663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46" name="Line 50"/>
          <p:cNvSpPr>
            <a:spLocks noChangeShapeType="1"/>
          </p:cNvSpPr>
          <p:nvPr/>
        </p:nvSpPr>
        <p:spPr bwMode="auto">
          <a:xfrm flipH="1" flipV="1">
            <a:off x="2668588" y="5238750"/>
            <a:ext cx="11112" cy="300038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47" name="Rectangle 51"/>
          <p:cNvSpPr>
            <a:spLocks noChangeArrowheads="1"/>
          </p:cNvSpPr>
          <p:nvPr/>
        </p:nvSpPr>
        <p:spPr bwMode="auto">
          <a:xfrm>
            <a:off x="5943600" y="5413375"/>
            <a:ext cx="90488" cy="920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48" name="Rectangle 52"/>
          <p:cNvSpPr>
            <a:spLocks noChangeArrowheads="1"/>
          </p:cNvSpPr>
          <p:nvPr/>
        </p:nvSpPr>
        <p:spPr bwMode="auto">
          <a:xfrm>
            <a:off x="6526213" y="5405438"/>
            <a:ext cx="90487" cy="904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49" name="Rectangle 53"/>
          <p:cNvSpPr>
            <a:spLocks noChangeArrowheads="1"/>
          </p:cNvSpPr>
          <p:nvPr/>
        </p:nvSpPr>
        <p:spPr bwMode="auto">
          <a:xfrm>
            <a:off x="6226175" y="5407025"/>
            <a:ext cx="90488" cy="904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50" name="Rectangle 54"/>
          <p:cNvSpPr>
            <a:spLocks noChangeArrowheads="1"/>
          </p:cNvSpPr>
          <p:nvPr/>
        </p:nvSpPr>
        <p:spPr bwMode="auto">
          <a:xfrm>
            <a:off x="6797675" y="5408613"/>
            <a:ext cx="90488" cy="904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pl-PL"/>
          </a:p>
        </p:txBody>
      </p:sp>
      <p:sp>
        <p:nvSpPr>
          <p:cNvPr id="157751" name="Line 55"/>
          <p:cNvSpPr>
            <a:spLocks noChangeShapeType="1"/>
          </p:cNvSpPr>
          <p:nvPr/>
        </p:nvSpPr>
        <p:spPr bwMode="auto">
          <a:xfrm>
            <a:off x="5854700" y="5499100"/>
            <a:ext cx="1452563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52" name="Line 56"/>
          <p:cNvSpPr>
            <a:spLocks noChangeShapeType="1"/>
          </p:cNvSpPr>
          <p:nvPr/>
        </p:nvSpPr>
        <p:spPr bwMode="auto">
          <a:xfrm flipH="1" flipV="1">
            <a:off x="5845175" y="5175250"/>
            <a:ext cx="9525" cy="301625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7753" name="Text Box 57"/>
          <p:cNvSpPr txBox="1">
            <a:spLocks noChangeArrowheads="1"/>
          </p:cNvSpPr>
          <p:nvPr/>
        </p:nvSpPr>
        <p:spPr bwMode="auto">
          <a:xfrm>
            <a:off x="3917950" y="6073775"/>
            <a:ext cx="126841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pl-PL" sz="1600">
                <a:solidFill>
                  <a:srgbClr val="3366FF"/>
                </a:solidFill>
                <a:latin typeface="Arial" pitchFamily="34" charset="0"/>
              </a:rPr>
              <a:t>R(n) &lt; AvB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38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B3114-406D-40F8-925D-03269C5EBA1F}" type="slidenum">
              <a:rPr lang="pl-PL"/>
              <a:pPr/>
              <a:t>33</a:t>
            </a:fld>
            <a:endParaRPr lang="pl-PL"/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382000" cy="609600"/>
          </a:xfrm>
        </p:spPr>
        <p:txBody>
          <a:bodyPr/>
          <a:lstStyle/>
          <a:p>
            <a:r>
              <a:rPr lang="pl-PL" sz="3200"/>
              <a:t>Pomiar metodą chwilowego przeciążania (2)</a:t>
            </a:r>
            <a:endParaRPr lang="en-US" sz="3200"/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3276600" y="1146175"/>
            <a:ext cx="1239838" cy="355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pl-PL" sz="1600">
                <a:latin typeface="Arial" pitchFamily="34" charset="0"/>
              </a:rPr>
              <a:t>R</a:t>
            </a:r>
            <a:r>
              <a:rPr lang="pl-PL" sz="1600" baseline="-25000">
                <a:latin typeface="Arial" pitchFamily="34" charset="0"/>
              </a:rPr>
              <a:t>N</a:t>
            </a:r>
            <a:r>
              <a:rPr lang="pl-PL" sz="1600">
                <a:latin typeface="Arial" pitchFamily="34" charset="0"/>
              </a:rPr>
              <a:t>=R</a:t>
            </a:r>
            <a:r>
              <a:rPr lang="pl-PL" sz="1600" baseline="-25000">
                <a:latin typeface="Arial" pitchFamily="34" charset="0"/>
              </a:rPr>
              <a:t>MIN</a:t>
            </a:r>
            <a:endParaRPr lang="pl-PL" sz="1600">
              <a:latin typeface="Arial" pitchFamily="34" charset="0"/>
            </a:endParaRP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2762250" y="2057400"/>
            <a:ext cx="2863850" cy="2060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pl-PL" sz="1400">
                <a:latin typeface="Arial" pitchFamily="34" charset="0"/>
              </a:rPr>
              <a:t>SND wysyła m pakietów z szybkością R</a:t>
            </a:r>
            <a:r>
              <a:rPr lang="pl-PL" sz="1400" baseline="-25000">
                <a:latin typeface="Arial" pitchFamily="34" charset="0"/>
              </a:rPr>
              <a:t>N</a:t>
            </a:r>
            <a:r>
              <a:rPr lang="pl-PL" sz="1400">
                <a:latin typeface="Arial" pitchFamily="34" charset="0"/>
              </a:rPr>
              <a:t>.</a:t>
            </a:r>
          </a:p>
          <a:p>
            <a:pPr algn="ctr" eaLnBrk="0" hangingPunct="0"/>
            <a:endParaRPr lang="pl-PL" sz="1200">
              <a:latin typeface="Arial" pitchFamily="34" charset="0"/>
            </a:endParaRPr>
          </a:p>
          <a:p>
            <a:pPr algn="ctr" eaLnBrk="0" hangingPunct="0"/>
            <a:r>
              <a:rPr lang="pl-PL" sz="1200">
                <a:latin typeface="Arial" pitchFamily="34" charset="0"/>
              </a:rPr>
              <a:t>RCV dokonuje pomiaru kolejnych opóźnień i wylicza różnicę pomiędzy kolejnymi pakietami.</a:t>
            </a:r>
          </a:p>
          <a:p>
            <a:pPr algn="ctr" eaLnBrk="0" hangingPunct="0"/>
            <a:endParaRPr lang="pl-PL" sz="1200">
              <a:latin typeface="Arial" pitchFamily="34" charset="0"/>
            </a:endParaRPr>
          </a:p>
          <a:p>
            <a:pPr algn="ctr" eaLnBrk="0" hangingPunct="0"/>
            <a:r>
              <a:rPr lang="pl-PL" sz="1200">
                <a:latin typeface="Arial" pitchFamily="34" charset="0"/>
              </a:rPr>
              <a:t>Na podstawie wartości PDT i PCT wyznaczany jest stan RN &lt;&gt; AvB</a:t>
            </a:r>
          </a:p>
        </p:txBody>
      </p:sp>
      <p:sp>
        <p:nvSpPr>
          <p:cNvPr id="159749" name="Line 5"/>
          <p:cNvSpPr>
            <a:spLocks noChangeShapeType="1"/>
          </p:cNvSpPr>
          <p:nvPr/>
        </p:nvSpPr>
        <p:spPr bwMode="auto">
          <a:xfrm>
            <a:off x="2771775" y="2678113"/>
            <a:ext cx="28511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50" name="Text Box 6"/>
          <p:cNvSpPr txBox="1">
            <a:spLocks noChangeArrowheads="1"/>
          </p:cNvSpPr>
          <p:nvPr/>
        </p:nvSpPr>
        <p:spPr bwMode="auto">
          <a:xfrm>
            <a:off x="5953125" y="2862263"/>
            <a:ext cx="1898650" cy="342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l-PL" sz="1400">
                <a:latin typeface="Arial" pitchFamily="34" charset="0"/>
              </a:rPr>
              <a:t>Okres ciszy 2*RTT</a:t>
            </a:r>
          </a:p>
        </p:txBody>
      </p:sp>
      <p:sp>
        <p:nvSpPr>
          <p:cNvPr id="159751" name="Line 7"/>
          <p:cNvSpPr>
            <a:spLocks noChangeShapeType="1"/>
          </p:cNvSpPr>
          <p:nvPr/>
        </p:nvSpPr>
        <p:spPr bwMode="auto">
          <a:xfrm>
            <a:off x="4149725" y="4141788"/>
            <a:ext cx="0" cy="625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52" name="Line 8"/>
          <p:cNvSpPr>
            <a:spLocks noChangeShapeType="1"/>
          </p:cNvSpPr>
          <p:nvPr/>
        </p:nvSpPr>
        <p:spPr bwMode="auto">
          <a:xfrm>
            <a:off x="4149725" y="4767263"/>
            <a:ext cx="25479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53" name="Line 9"/>
          <p:cNvSpPr>
            <a:spLocks noChangeShapeType="1"/>
          </p:cNvSpPr>
          <p:nvPr/>
        </p:nvSpPr>
        <p:spPr bwMode="auto">
          <a:xfrm flipH="1" flipV="1">
            <a:off x="6694488" y="3203575"/>
            <a:ext cx="3175" cy="596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54" name="Line 10"/>
          <p:cNvSpPr>
            <a:spLocks noChangeShapeType="1"/>
          </p:cNvSpPr>
          <p:nvPr/>
        </p:nvSpPr>
        <p:spPr bwMode="auto">
          <a:xfrm flipV="1">
            <a:off x="6683375" y="2322513"/>
            <a:ext cx="0" cy="541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55" name="Line 11"/>
          <p:cNvSpPr>
            <a:spLocks noChangeShapeType="1"/>
          </p:cNvSpPr>
          <p:nvPr/>
        </p:nvSpPr>
        <p:spPr bwMode="auto">
          <a:xfrm flipH="1">
            <a:off x="5622925" y="2322513"/>
            <a:ext cx="10604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56" name="Text Box 12"/>
          <p:cNvSpPr txBox="1">
            <a:spLocks noChangeArrowheads="1"/>
          </p:cNvSpPr>
          <p:nvPr/>
        </p:nvSpPr>
        <p:spPr bwMode="auto">
          <a:xfrm>
            <a:off x="5972175" y="3762375"/>
            <a:ext cx="2638425" cy="4587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l-PL" sz="1400">
                <a:latin typeface="Arial" pitchFamily="34" charset="0"/>
              </a:rPr>
              <a:t>Ilość wysłanych strumieni =F ?</a:t>
            </a:r>
          </a:p>
        </p:txBody>
      </p:sp>
      <p:sp>
        <p:nvSpPr>
          <p:cNvPr id="159757" name="Line 13"/>
          <p:cNvSpPr>
            <a:spLocks noChangeShapeType="1"/>
          </p:cNvSpPr>
          <p:nvPr/>
        </p:nvSpPr>
        <p:spPr bwMode="auto">
          <a:xfrm flipV="1">
            <a:off x="6697663" y="4211638"/>
            <a:ext cx="0" cy="541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58" name="Text Box 14"/>
          <p:cNvSpPr txBox="1">
            <a:spLocks noChangeArrowheads="1"/>
          </p:cNvSpPr>
          <p:nvPr/>
        </p:nvSpPr>
        <p:spPr bwMode="auto">
          <a:xfrm>
            <a:off x="990600" y="5580063"/>
            <a:ext cx="2027238" cy="595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l-PL" sz="1200">
                <a:latin typeface="Arial" pitchFamily="34" charset="0"/>
              </a:rPr>
              <a:t>R(n+1) = (Rmax + Rmin)/2</a:t>
            </a:r>
          </a:p>
        </p:txBody>
      </p:sp>
      <p:sp>
        <p:nvSpPr>
          <p:cNvPr id="159759" name="Line 15"/>
          <p:cNvSpPr>
            <a:spLocks noChangeShapeType="1"/>
          </p:cNvSpPr>
          <p:nvPr/>
        </p:nvSpPr>
        <p:spPr bwMode="auto">
          <a:xfrm>
            <a:off x="7024688" y="4248150"/>
            <a:ext cx="3175" cy="1216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60" name="Line 16"/>
          <p:cNvSpPr>
            <a:spLocks noChangeShapeType="1"/>
          </p:cNvSpPr>
          <p:nvPr/>
        </p:nvSpPr>
        <p:spPr bwMode="auto">
          <a:xfrm flipH="1">
            <a:off x="4603750" y="5535613"/>
            <a:ext cx="1376363" cy="14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61" name="Text Box 17"/>
          <p:cNvSpPr txBox="1">
            <a:spLocks noChangeArrowheads="1"/>
          </p:cNvSpPr>
          <p:nvPr/>
        </p:nvSpPr>
        <p:spPr bwMode="auto">
          <a:xfrm>
            <a:off x="7024688" y="4254500"/>
            <a:ext cx="357187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pl-PL" sz="1000">
                <a:latin typeface="Arial" pitchFamily="34" charset="0"/>
              </a:rPr>
              <a:t>N</a:t>
            </a:r>
          </a:p>
        </p:txBody>
      </p:sp>
      <p:sp>
        <p:nvSpPr>
          <p:cNvPr id="159762" name="Text Box 18"/>
          <p:cNvSpPr txBox="1">
            <a:spLocks noChangeArrowheads="1"/>
          </p:cNvSpPr>
          <p:nvPr/>
        </p:nvSpPr>
        <p:spPr bwMode="auto">
          <a:xfrm>
            <a:off x="6637338" y="3498850"/>
            <a:ext cx="357187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pl-PL" sz="1000">
                <a:latin typeface="Arial" pitchFamily="34" charset="0"/>
              </a:rPr>
              <a:t>T</a:t>
            </a:r>
          </a:p>
        </p:txBody>
      </p:sp>
      <p:sp>
        <p:nvSpPr>
          <p:cNvPr id="159763" name="Line 19"/>
          <p:cNvSpPr>
            <a:spLocks noChangeShapeType="1"/>
          </p:cNvSpPr>
          <p:nvPr/>
        </p:nvSpPr>
        <p:spPr bwMode="auto">
          <a:xfrm>
            <a:off x="2276475" y="2351088"/>
            <a:ext cx="0" cy="2132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64" name="Line 20"/>
          <p:cNvSpPr>
            <a:spLocks noChangeShapeType="1"/>
          </p:cNvSpPr>
          <p:nvPr/>
        </p:nvSpPr>
        <p:spPr bwMode="auto">
          <a:xfrm flipH="1">
            <a:off x="2293938" y="2343150"/>
            <a:ext cx="4540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65" name="Line 21"/>
          <p:cNvSpPr>
            <a:spLocks noChangeShapeType="1"/>
          </p:cNvSpPr>
          <p:nvPr/>
        </p:nvSpPr>
        <p:spPr bwMode="auto">
          <a:xfrm flipH="1">
            <a:off x="3886200" y="1527175"/>
            <a:ext cx="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66" name="Text Box 22"/>
          <p:cNvSpPr txBox="1">
            <a:spLocks noChangeArrowheads="1"/>
          </p:cNvSpPr>
          <p:nvPr/>
        </p:nvSpPr>
        <p:spPr bwMode="auto">
          <a:xfrm>
            <a:off x="6007100" y="5464175"/>
            <a:ext cx="2259013" cy="7318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pl-PL" sz="1400">
                <a:latin typeface="Arial" pitchFamily="34" charset="0"/>
              </a:rPr>
              <a:t>stan R</a:t>
            </a:r>
            <a:r>
              <a:rPr lang="pl-PL" sz="1400" baseline="-25000">
                <a:latin typeface="Arial" pitchFamily="34" charset="0"/>
              </a:rPr>
              <a:t>N</a:t>
            </a:r>
            <a:r>
              <a:rPr lang="pl-PL" sz="1400">
                <a:latin typeface="Arial" pitchFamily="34" charset="0"/>
              </a:rPr>
              <a:t> &lt;&gt; AvB </a:t>
            </a:r>
            <a:br>
              <a:rPr lang="pl-PL" sz="1400">
                <a:latin typeface="Arial" pitchFamily="34" charset="0"/>
              </a:rPr>
            </a:br>
            <a:r>
              <a:rPr lang="pl-PL" sz="1400">
                <a:latin typeface="Arial" pitchFamily="34" charset="0"/>
              </a:rPr>
              <a:t>(na podstawie F pomiarów)</a:t>
            </a:r>
          </a:p>
          <a:p>
            <a:pPr eaLnBrk="0" hangingPunct="0"/>
            <a:endParaRPr lang="pl-PL" sz="1400">
              <a:latin typeface="Times New Roman" pitchFamily="18" charset="0"/>
            </a:endParaRPr>
          </a:p>
        </p:txBody>
      </p:sp>
      <p:sp>
        <p:nvSpPr>
          <p:cNvPr id="159767" name="Text Box 23"/>
          <p:cNvSpPr txBox="1">
            <a:spLocks noChangeArrowheads="1"/>
          </p:cNvSpPr>
          <p:nvPr/>
        </p:nvSpPr>
        <p:spPr bwMode="auto">
          <a:xfrm>
            <a:off x="4673600" y="5264150"/>
            <a:ext cx="952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pl-PL" sz="1000">
                <a:latin typeface="Arial" pitchFamily="34" charset="0"/>
              </a:rPr>
              <a:t>R</a:t>
            </a:r>
            <a:r>
              <a:rPr lang="pl-PL" sz="1000" baseline="-25000">
                <a:latin typeface="Arial" pitchFamily="34" charset="0"/>
              </a:rPr>
              <a:t>N</a:t>
            </a:r>
            <a:r>
              <a:rPr lang="pl-PL" sz="1000">
                <a:latin typeface="Arial" pitchFamily="34" charset="0"/>
              </a:rPr>
              <a:t> &lt; AvB</a:t>
            </a:r>
            <a:endParaRPr lang="pl-PL" sz="1200">
              <a:latin typeface="Times New Roman" pitchFamily="18" charset="0"/>
            </a:endParaRPr>
          </a:p>
        </p:txBody>
      </p:sp>
      <p:sp>
        <p:nvSpPr>
          <p:cNvPr id="159768" name="Line 24"/>
          <p:cNvSpPr>
            <a:spLocks noChangeShapeType="1"/>
          </p:cNvSpPr>
          <p:nvPr/>
        </p:nvSpPr>
        <p:spPr bwMode="auto">
          <a:xfrm flipH="1">
            <a:off x="4608513" y="5910263"/>
            <a:ext cx="1376362" cy="14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69" name="Text Box 25"/>
          <p:cNvSpPr txBox="1">
            <a:spLocks noChangeArrowheads="1"/>
          </p:cNvSpPr>
          <p:nvPr/>
        </p:nvSpPr>
        <p:spPr bwMode="auto">
          <a:xfrm>
            <a:off x="4664075" y="5922963"/>
            <a:ext cx="9509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pl-PL" sz="1000">
                <a:latin typeface="Arial" pitchFamily="34" charset="0"/>
              </a:rPr>
              <a:t>R</a:t>
            </a:r>
            <a:r>
              <a:rPr lang="pl-PL" sz="1000" baseline="-25000">
                <a:latin typeface="Arial" pitchFamily="34" charset="0"/>
              </a:rPr>
              <a:t>N</a:t>
            </a:r>
            <a:r>
              <a:rPr lang="pl-PL" sz="1000">
                <a:latin typeface="Arial" pitchFamily="34" charset="0"/>
              </a:rPr>
              <a:t> &gt; AvB</a:t>
            </a:r>
            <a:endParaRPr lang="pl-PL" sz="1200">
              <a:latin typeface="Times New Roman" pitchFamily="18" charset="0"/>
            </a:endParaRPr>
          </a:p>
        </p:txBody>
      </p:sp>
      <p:sp>
        <p:nvSpPr>
          <p:cNvPr id="159770" name="Text Box 26"/>
          <p:cNvSpPr txBox="1">
            <a:spLocks noChangeArrowheads="1"/>
          </p:cNvSpPr>
          <p:nvPr/>
        </p:nvSpPr>
        <p:spPr bwMode="auto">
          <a:xfrm>
            <a:off x="3395663" y="5853113"/>
            <a:ext cx="1195387" cy="2841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l-PL" sz="1400">
                <a:latin typeface="Times New Roman" pitchFamily="18" charset="0"/>
              </a:rPr>
              <a:t>Rmax = R(n)</a:t>
            </a:r>
          </a:p>
        </p:txBody>
      </p:sp>
      <p:sp>
        <p:nvSpPr>
          <p:cNvPr id="159771" name="Text Box 27"/>
          <p:cNvSpPr txBox="1">
            <a:spLocks noChangeArrowheads="1"/>
          </p:cNvSpPr>
          <p:nvPr/>
        </p:nvSpPr>
        <p:spPr bwMode="auto">
          <a:xfrm>
            <a:off x="3386138" y="5416550"/>
            <a:ext cx="1196975" cy="285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l-PL" sz="1400">
                <a:latin typeface="Times New Roman" pitchFamily="18" charset="0"/>
              </a:rPr>
              <a:t>Rmin = R(n)</a:t>
            </a:r>
          </a:p>
        </p:txBody>
      </p:sp>
      <p:sp>
        <p:nvSpPr>
          <p:cNvPr id="159772" name="Line 28"/>
          <p:cNvSpPr>
            <a:spLocks noChangeShapeType="1"/>
          </p:cNvSpPr>
          <p:nvPr/>
        </p:nvSpPr>
        <p:spPr bwMode="auto">
          <a:xfrm flipH="1">
            <a:off x="2743200" y="5337175"/>
            <a:ext cx="3857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73" name="Line 29"/>
          <p:cNvSpPr>
            <a:spLocks noChangeShapeType="1"/>
          </p:cNvSpPr>
          <p:nvPr/>
        </p:nvSpPr>
        <p:spPr bwMode="auto">
          <a:xfrm flipH="1">
            <a:off x="2997200" y="5653088"/>
            <a:ext cx="3857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74" name="Text Box 30"/>
          <p:cNvSpPr txBox="1">
            <a:spLocks noChangeArrowheads="1"/>
          </p:cNvSpPr>
          <p:nvPr/>
        </p:nvSpPr>
        <p:spPr bwMode="auto">
          <a:xfrm>
            <a:off x="1027113" y="4489450"/>
            <a:ext cx="2241550" cy="3857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pl-PL" sz="1400">
                <a:latin typeface="Arial" pitchFamily="34" charset="0"/>
              </a:rPr>
              <a:t>|R</a:t>
            </a:r>
            <a:r>
              <a:rPr lang="pl-PL" sz="1400" baseline="-25000">
                <a:latin typeface="Arial" pitchFamily="34" charset="0"/>
              </a:rPr>
              <a:t>n+1</a:t>
            </a:r>
            <a:r>
              <a:rPr lang="pl-PL" sz="1400">
                <a:latin typeface="Arial" pitchFamily="34" charset="0"/>
              </a:rPr>
              <a:t>-R</a:t>
            </a:r>
            <a:r>
              <a:rPr lang="pl-PL" sz="1400" baseline="-25000">
                <a:latin typeface="Arial" pitchFamily="34" charset="0"/>
              </a:rPr>
              <a:t>n</a:t>
            </a:r>
            <a:r>
              <a:rPr lang="pl-PL" sz="1400">
                <a:latin typeface="Arial" pitchFamily="34" charset="0"/>
              </a:rPr>
              <a:t>| &lt; rozdzielczość</a:t>
            </a:r>
          </a:p>
        </p:txBody>
      </p:sp>
      <p:sp>
        <p:nvSpPr>
          <p:cNvPr id="159775" name="Line 31"/>
          <p:cNvSpPr>
            <a:spLocks noChangeShapeType="1"/>
          </p:cNvSpPr>
          <p:nvPr/>
        </p:nvSpPr>
        <p:spPr bwMode="auto">
          <a:xfrm>
            <a:off x="2290763" y="4881563"/>
            <a:ext cx="0" cy="682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76" name="Line 32"/>
          <p:cNvSpPr>
            <a:spLocks noChangeShapeType="1"/>
          </p:cNvSpPr>
          <p:nvPr/>
        </p:nvSpPr>
        <p:spPr bwMode="auto">
          <a:xfrm flipH="1" flipV="1">
            <a:off x="1524000" y="4117975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159777" name="Text Box 33"/>
          <p:cNvSpPr txBox="1">
            <a:spLocks noChangeArrowheads="1"/>
          </p:cNvSpPr>
          <p:nvPr/>
        </p:nvSpPr>
        <p:spPr bwMode="auto">
          <a:xfrm>
            <a:off x="1955800" y="4210050"/>
            <a:ext cx="357188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pl-PL" sz="1000">
                <a:latin typeface="Arial" pitchFamily="34" charset="0"/>
              </a:rPr>
              <a:t>N</a:t>
            </a:r>
          </a:p>
        </p:txBody>
      </p:sp>
      <p:sp>
        <p:nvSpPr>
          <p:cNvPr id="159778" name="Text Box 34"/>
          <p:cNvSpPr txBox="1">
            <a:spLocks noChangeArrowheads="1"/>
          </p:cNvSpPr>
          <p:nvPr/>
        </p:nvSpPr>
        <p:spPr bwMode="auto">
          <a:xfrm>
            <a:off x="660400" y="4721225"/>
            <a:ext cx="357188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pl-PL" sz="1000">
                <a:latin typeface="Arial" pitchFamily="34" charset="0"/>
              </a:rPr>
              <a:t>T</a:t>
            </a:r>
          </a:p>
        </p:txBody>
      </p:sp>
      <p:sp>
        <p:nvSpPr>
          <p:cNvPr id="159779" name="Text Box 35"/>
          <p:cNvSpPr txBox="1">
            <a:spLocks noChangeArrowheads="1"/>
          </p:cNvSpPr>
          <p:nvPr/>
        </p:nvSpPr>
        <p:spPr bwMode="auto">
          <a:xfrm>
            <a:off x="914400" y="3432175"/>
            <a:ext cx="121920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pl-PL" sz="1600" b="1">
                <a:solidFill>
                  <a:srgbClr val="3366FF"/>
                </a:solidFill>
                <a:latin typeface="Arial" pitchFamily="34" charset="0"/>
              </a:rPr>
              <a:t>KONIEC</a:t>
            </a:r>
            <a:br>
              <a:rPr lang="pl-PL" sz="1600">
                <a:solidFill>
                  <a:srgbClr val="3366FF"/>
                </a:solidFill>
                <a:latin typeface="Arial" pitchFamily="34" charset="0"/>
              </a:rPr>
            </a:br>
            <a:r>
              <a:rPr lang="pl-PL" sz="1600" b="1">
                <a:solidFill>
                  <a:srgbClr val="3366FF"/>
                </a:solidFill>
                <a:latin typeface="Arial" pitchFamily="34" charset="0"/>
              </a:rPr>
              <a:t>AvB= R</a:t>
            </a:r>
            <a:r>
              <a:rPr lang="pl-PL" sz="1600" b="1" baseline="-25000">
                <a:solidFill>
                  <a:srgbClr val="3366FF"/>
                </a:solidFill>
                <a:latin typeface="Arial" pitchFamily="34" charset="0"/>
              </a:rPr>
              <a:t>n</a:t>
            </a:r>
            <a:endParaRPr lang="pl-PL" sz="1600" b="1">
              <a:solidFill>
                <a:srgbClr val="3366FF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600E-F32A-44B6-8D36-2C4706F54827}" type="slidenum">
              <a:rPr lang="pl-PL"/>
              <a:pPr/>
              <a:t>34</a:t>
            </a:fld>
            <a:endParaRPr lang="pl-PL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/>
              <a:t>Pomiar metodą chwilowego przeciążania (1)</a:t>
            </a:r>
          </a:p>
        </p:txBody>
      </p:sp>
      <p:sp>
        <p:nvSpPr>
          <p:cNvPr id="187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Narzędzia pomiarowe</a:t>
            </a:r>
          </a:p>
          <a:p>
            <a:pPr lvl="1"/>
            <a:r>
              <a:rPr lang="pl-PL"/>
              <a:t>Pathload - mierzy dostępne pasmo (AvB)</a:t>
            </a:r>
          </a:p>
          <a:p>
            <a:pPr lvl="1"/>
            <a:r>
              <a:rPr lang="pl-PL"/>
              <a:t>IGI - mierzy dostępne pasmo (AvB)</a:t>
            </a:r>
          </a:p>
          <a:p>
            <a:pPr lvl="1"/>
            <a:r>
              <a:rPr lang="pl-PL"/>
              <a:t>Pathchirp - mierzy dostępne pasmo (AvB)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4FC7-574B-457C-9AB4-D11095840BF6}" type="slidenum">
              <a:rPr lang="pl-PL"/>
              <a:pPr/>
              <a:t>4</a:t>
            </a:fld>
            <a:endParaRPr lang="pl-PL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/>
              <a:t>Plan wykładu</a:t>
            </a:r>
          </a:p>
        </p:txBody>
      </p:sp>
      <p:sp>
        <p:nvSpPr>
          <p:cNvPr id="175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Wprowadzenie</a:t>
            </a:r>
          </a:p>
          <a:p>
            <a:pPr>
              <a:lnSpc>
                <a:spcPct val="40000"/>
              </a:lnSpc>
            </a:pPr>
            <a:endParaRPr lang="pl-PL" sz="28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pl-PL" sz="2800"/>
              <a:t>Metody pomiarowe </a:t>
            </a:r>
          </a:p>
          <a:p>
            <a:pPr lvl="1">
              <a:lnSpc>
                <a:spcPct val="80000"/>
              </a:lnSpc>
            </a:pPr>
            <a:r>
              <a:rPr lang="pl-PL" sz="2400"/>
              <a:t>aktywne i pasywne</a:t>
            </a:r>
          </a:p>
          <a:p>
            <a:pPr lvl="1">
              <a:lnSpc>
                <a:spcPct val="80000"/>
              </a:lnSpc>
            </a:pPr>
            <a:r>
              <a:rPr lang="pl-PL" sz="2400"/>
              <a:t>jedno- i dwupunktowe</a:t>
            </a:r>
          </a:p>
          <a:p>
            <a:pPr>
              <a:lnSpc>
                <a:spcPct val="40000"/>
              </a:lnSpc>
            </a:pPr>
            <a:endParaRPr lang="pl-PL" sz="2800"/>
          </a:p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Rodzaje pomiarów</a:t>
            </a:r>
          </a:p>
          <a:p>
            <a:pPr lvl="1">
              <a:lnSpc>
                <a:spcPct val="80000"/>
              </a:lnSpc>
            </a:pPr>
            <a:r>
              <a:rPr lang="pl-PL" sz="2400">
                <a:solidFill>
                  <a:schemeClr val="accent2"/>
                </a:solidFill>
              </a:rPr>
              <a:t>„on-line” i off-line”</a:t>
            </a:r>
          </a:p>
          <a:p>
            <a:pPr lvl="1">
              <a:lnSpc>
                <a:spcPct val="80000"/>
              </a:lnSpc>
            </a:pPr>
            <a:r>
              <a:rPr lang="pl-PL" sz="2400">
                <a:solidFill>
                  <a:schemeClr val="accent2"/>
                </a:solidFill>
              </a:rPr>
              <a:t>„in-serivce” i „out-of-service”</a:t>
            </a:r>
          </a:p>
          <a:p>
            <a:pPr>
              <a:lnSpc>
                <a:spcPct val="40000"/>
              </a:lnSpc>
            </a:pPr>
            <a:endParaRPr lang="pl-PL" sz="28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Metody pomiaru dostępnego pasma </a:t>
            </a:r>
          </a:p>
          <a:p>
            <a:pPr>
              <a:lnSpc>
                <a:spcPct val="40000"/>
              </a:lnSpc>
            </a:pPr>
            <a:endParaRPr lang="pl-PL" sz="28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pl-PL" sz="2800">
                <a:solidFill>
                  <a:schemeClr val="accent2"/>
                </a:solidFill>
              </a:rPr>
              <a:t>Metody pomiaru ruchu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D2768-3D97-46EF-A93F-FB11B00DD7C5}" type="slidenum">
              <a:rPr lang="pl-PL"/>
              <a:pPr/>
              <a:t>5</a:t>
            </a:fld>
            <a:endParaRPr lang="pl-PL"/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/>
              <a:t>Metody pomiarowe</a:t>
            </a:r>
            <a:endParaRPr lang="en-GB" sz="4000"/>
          </a:p>
        </p:txBody>
      </p:sp>
      <p:sp>
        <p:nvSpPr>
          <p:cNvPr id="171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/>
              <a:t>Metody aktywne</a:t>
            </a:r>
            <a:r>
              <a:rPr lang="pl-PL"/>
              <a:t> – mierzą wartości metryk na podstawie dodatkowo wygenerowanego ruchu pomiarowego (probe packets)</a:t>
            </a:r>
          </a:p>
          <a:p>
            <a:endParaRPr lang="pl-PL"/>
          </a:p>
          <a:p>
            <a:r>
              <a:rPr lang="pl-PL" b="1"/>
              <a:t>Metody pasywne</a:t>
            </a:r>
            <a:r>
              <a:rPr lang="pl-PL"/>
              <a:t> – mierzą wartości metryk na podstawie ruchu generowanego przez użytkowników</a:t>
            </a:r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l-PL" sz="2550"/>
              <a:t>Metody pomiarowe aktywne</a:t>
            </a:r>
            <a:endParaRPr lang="en-GB" sz="2550"/>
          </a:p>
        </p:txBody>
      </p:sp>
      <p:sp>
        <p:nvSpPr>
          <p:cNvPr id="171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4294967295"/>
          </p:nvPr>
        </p:nvSpPr>
        <p:spPr>
          <a:xfrm>
            <a:off x="4881563" y="1730375"/>
            <a:ext cx="4262437" cy="37592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l-PL" b="1" dirty="0"/>
              <a:t>Mierzą wartości </a:t>
            </a:r>
            <a:r>
              <a:rPr lang="pl-PL" dirty="0"/>
              <a:t>metryk na podstawie dodatkowo generowanych pakietów pomiarowych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FF0000"/>
                </a:solidFill>
              </a:rPr>
              <a:t>Dyskusja:</a:t>
            </a:r>
          </a:p>
          <a:p>
            <a:r>
              <a:rPr lang="pl-PL" dirty="0"/>
              <a:t>Czy zmierzone wartości dotyczą pakietów użytkownika? </a:t>
            </a:r>
          </a:p>
          <a:p>
            <a:pPr lvl="1"/>
            <a:r>
              <a:rPr lang="pl-PL" dirty="0"/>
              <a:t>Nie, ale błąd będzie mały jeśli pakiety pomiarowe są podobnego rozmiaru, przesyłane tą samą drogą i obsługiwane w ten sam sposób co pakiety użytkowników to zmierzone wartości stanowią estymację wartości rzeczywistych</a:t>
            </a:r>
          </a:p>
          <a:p>
            <a:r>
              <a:rPr lang="pl-PL" dirty="0"/>
              <a:t>Czy konieczna jest synchronizacja czasu pomiędzy punktami pomiarowymi?</a:t>
            </a:r>
          </a:p>
          <a:p>
            <a:pPr lvl="1"/>
            <a:r>
              <a:rPr lang="pl-PL" dirty="0"/>
              <a:t>Tak, dla pomiaru </a:t>
            </a:r>
            <a:r>
              <a:rPr lang="pl-PL" dirty="0" err="1"/>
              <a:t>opóżnienia</a:t>
            </a:r>
            <a:r>
              <a:rPr lang="pl-PL" dirty="0"/>
              <a:t> przekazu </a:t>
            </a:r>
          </a:p>
          <a:p>
            <a:pPr lvl="1"/>
            <a:endParaRPr lang="pl-PL" dirty="0"/>
          </a:p>
        </p:txBody>
      </p:sp>
      <p:pic>
        <p:nvPicPr>
          <p:cNvPr id="5" name="Nagranie zawartości ekranu 4">
            <a:hlinkClick r:id="" action="ppaction://media"/>
            <a:extLst>
              <a:ext uri="{FF2B5EF4-FFF2-40B4-BE49-F238E27FC236}">
                <a16:creationId xmlns:a16="http://schemas.microsoft.com/office/drawing/2014/main" id="{752B6525-EA22-4A1D-B8C2-4E41CFD0E7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311" y="1730087"/>
            <a:ext cx="4187809" cy="350728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6"/>
    </mc:Choice>
    <mc:Fallback xmlns="">
      <p:transition spd="slow" advTm="15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0DB1-47DD-40B9-8D9D-4CAA453F586E}" type="slidenum">
              <a:rPr lang="pl-PL"/>
              <a:pPr/>
              <a:t>7</a:t>
            </a:fld>
            <a:endParaRPr lang="pl-PL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823913"/>
          </a:xfrm>
        </p:spPr>
        <p:txBody>
          <a:bodyPr/>
          <a:lstStyle/>
          <a:p>
            <a:r>
              <a:rPr lang="pl-PL" sz="3600"/>
              <a:t>Przykładowe narzędzie pomiarowe –MGEN </a:t>
            </a:r>
            <a:endParaRPr lang="en-GB" sz="3600"/>
          </a:p>
        </p:txBody>
      </p:sp>
      <p:sp>
        <p:nvSpPr>
          <p:cNvPr id="1239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0" y="1295400"/>
            <a:ext cx="4392613" cy="50133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pl-PL" sz="2400"/>
              <a:t>Format pakietu pomiarowego</a:t>
            </a:r>
          </a:p>
          <a:p>
            <a:r>
              <a:rPr lang="pl-PL" sz="2400"/>
              <a:t>SequenceNumber</a:t>
            </a:r>
          </a:p>
          <a:p>
            <a:r>
              <a:rPr lang="pl-PL" sz="2400"/>
              <a:t>Znacznik czasowy (timestamp)</a:t>
            </a:r>
          </a:p>
          <a:p>
            <a:pPr lvl="1"/>
            <a:r>
              <a:rPr lang="pl-PL" sz="2000"/>
              <a:t>txTimeSeconds</a:t>
            </a:r>
          </a:p>
          <a:p>
            <a:pPr lvl="1"/>
            <a:r>
              <a:rPr lang="pl-PL" sz="2000"/>
              <a:t>txTimeMicroseconds</a:t>
            </a:r>
          </a:p>
          <a:p>
            <a:r>
              <a:rPr lang="pl-PL" sz="2400"/>
              <a:t>…</a:t>
            </a:r>
          </a:p>
          <a:p>
            <a:pPr>
              <a:buFont typeface="Wingdings" pitchFamily="2" charset="2"/>
              <a:buNone/>
            </a:pPr>
            <a:endParaRPr lang="en-GB" sz="2400"/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68413"/>
            <a:ext cx="3919537" cy="49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909" name="AutoShape 5"/>
          <p:cNvSpPr>
            <a:spLocks/>
          </p:cNvSpPr>
          <p:nvPr/>
        </p:nvSpPr>
        <p:spPr bwMode="auto">
          <a:xfrm>
            <a:off x="4284663" y="3500438"/>
            <a:ext cx="215900" cy="2736850"/>
          </a:xfrm>
          <a:prstGeom prst="rightBrace">
            <a:avLst>
              <a:gd name="adj1" fmla="val 10563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 rot="5400000">
            <a:off x="3675063" y="4973638"/>
            <a:ext cx="18716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l-PL" sz="1800"/>
              <a:t>opcjonalne</a:t>
            </a:r>
            <a:endParaRPr lang="en-GB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DA8B-FCDF-45FE-A542-C7FD6BEA3484}" type="slidenum">
              <a:rPr lang="pl-PL"/>
              <a:pPr/>
              <a:t>8</a:t>
            </a:fld>
            <a:endParaRPr lang="pl-PL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/>
              <a:t>Wyniki pomiarowe – narzędzie MGEN (1)</a:t>
            </a:r>
            <a:endParaRPr lang="en-GB" sz="3200"/>
          </a:p>
        </p:txBody>
      </p:sp>
      <p:sp>
        <p:nvSpPr>
          <p:cNvPr id="1423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1800"/>
              <a:t>Wyniki nieprzetworzone, uzyskane bezpośrednio z programu MGEN</a:t>
            </a:r>
          </a:p>
          <a:p>
            <a:pPr>
              <a:lnSpc>
                <a:spcPct val="80000"/>
              </a:lnSpc>
            </a:pPr>
            <a:endParaRPr lang="pl-PL" sz="1800"/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468313" y="1844675"/>
            <a:ext cx="84248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400" dirty="0">
                <a:latin typeface="Courier New" pitchFamily="49" charset="0"/>
              </a:rPr>
              <a:t>Flow&gt;0001 </a:t>
            </a:r>
            <a:r>
              <a:rPr lang="en-GB" sz="1400" dirty="0" err="1">
                <a:latin typeface="Courier New" pitchFamily="49" charset="0"/>
              </a:rPr>
              <a:t>Seq</a:t>
            </a:r>
            <a:r>
              <a:rPr lang="en-GB" sz="1400" dirty="0">
                <a:latin typeface="Courier New" pitchFamily="49" charset="0"/>
              </a:rPr>
              <a:t>&gt;000019 </a:t>
            </a:r>
            <a:r>
              <a:rPr lang="en-GB" sz="1400" dirty="0" err="1">
                <a:latin typeface="Courier New" pitchFamily="49" charset="0"/>
              </a:rPr>
              <a:t>Src</a:t>
            </a:r>
            <a:r>
              <a:rPr lang="en-GB" sz="1400" dirty="0">
                <a:latin typeface="Courier New" pitchFamily="49" charset="0"/>
              </a:rPr>
              <a:t>&gt;      10.195.0.3/32783 </a:t>
            </a:r>
            <a:r>
              <a:rPr lang="en-GB" sz="1400" dirty="0" err="1">
                <a:latin typeface="Courier New" pitchFamily="49" charset="0"/>
              </a:rPr>
              <a:t>Dest</a:t>
            </a:r>
            <a:r>
              <a:rPr lang="en-GB" sz="1400" dirty="0">
                <a:latin typeface="Courier New" pitchFamily="49" charset="0"/>
              </a:rPr>
              <a:t>&gt;      10.203.2.2/5000  </a:t>
            </a:r>
            <a:r>
              <a:rPr lang="en-GB" sz="1400" b="1" dirty="0" err="1">
                <a:latin typeface="Courier New" pitchFamily="49" charset="0"/>
              </a:rPr>
              <a:t>TxTime</a:t>
            </a:r>
            <a:r>
              <a:rPr lang="en-GB" sz="1400" b="1" dirty="0">
                <a:latin typeface="Courier New" pitchFamily="49" charset="0"/>
              </a:rPr>
              <a:t>&gt;08:04:44.195661 </a:t>
            </a:r>
            <a:r>
              <a:rPr lang="en-GB" sz="1400" b="1" dirty="0" err="1">
                <a:latin typeface="Courier New" pitchFamily="49" charset="0"/>
              </a:rPr>
              <a:t>RxTime</a:t>
            </a:r>
            <a:r>
              <a:rPr lang="en-GB" sz="1400" b="1" dirty="0">
                <a:latin typeface="Courier New" pitchFamily="49" charset="0"/>
              </a:rPr>
              <a:t>&gt;08:04:44.347986</a:t>
            </a:r>
            <a:r>
              <a:rPr lang="en-GB" sz="1400" dirty="0">
                <a:latin typeface="Courier New" pitchFamily="49" charset="0"/>
              </a:rPr>
              <a:t> Size&gt;0060</a:t>
            </a:r>
            <a:endParaRPr lang="pl-PL" sz="1400" dirty="0">
              <a:latin typeface="Courier New" pitchFamily="49" charset="0"/>
            </a:endParaRPr>
          </a:p>
          <a:p>
            <a:endParaRPr lang="pl-PL" sz="1400" dirty="0">
              <a:latin typeface="Courier New" pitchFamily="49" charset="0"/>
            </a:endParaRPr>
          </a:p>
          <a:p>
            <a:r>
              <a:rPr lang="en-GB" sz="1400" dirty="0">
                <a:latin typeface="Courier New" pitchFamily="49" charset="0"/>
              </a:rPr>
              <a:t>Flow&gt;0001 </a:t>
            </a:r>
            <a:r>
              <a:rPr lang="en-GB" sz="1400" dirty="0" err="1">
                <a:latin typeface="Courier New" pitchFamily="49" charset="0"/>
              </a:rPr>
              <a:t>Seq</a:t>
            </a:r>
            <a:r>
              <a:rPr lang="en-GB" sz="1400" dirty="0">
                <a:latin typeface="Courier New" pitchFamily="49" charset="0"/>
              </a:rPr>
              <a:t>&gt;000020 </a:t>
            </a:r>
            <a:r>
              <a:rPr lang="en-GB" sz="1400" dirty="0" err="1">
                <a:latin typeface="Courier New" pitchFamily="49" charset="0"/>
              </a:rPr>
              <a:t>Src</a:t>
            </a:r>
            <a:r>
              <a:rPr lang="en-GB" sz="1400" dirty="0">
                <a:latin typeface="Courier New" pitchFamily="49" charset="0"/>
              </a:rPr>
              <a:t>&gt;      10.195.0.3/32783 </a:t>
            </a:r>
            <a:r>
              <a:rPr lang="en-GB" sz="1400" dirty="0" err="1">
                <a:latin typeface="Courier New" pitchFamily="49" charset="0"/>
              </a:rPr>
              <a:t>Dest</a:t>
            </a:r>
            <a:r>
              <a:rPr lang="en-GB" sz="1400" dirty="0">
                <a:latin typeface="Courier New" pitchFamily="49" charset="0"/>
              </a:rPr>
              <a:t>&gt;      10.203.2.2/5000  </a:t>
            </a:r>
            <a:r>
              <a:rPr lang="en-GB" sz="1400" b="1" dirty="0" err="1">
                <a:latin typeface="Courier New" pitchFamily="49" charset="0"/>
              </a:rPr>
              <a:t>TxTime</a:t>
            </a:r>
            <a:r>
              <a:rPr lang="en-GB" sz="1400" b="1" dirty="0">
                <a:latin typeface="Courier New" pitchFamily="49" charset="0"/>
              </a:rPr>
              <a:t>&gt;08:04:44.245653 </a:t>
            </a:r>
            <a:r>
              <a:rPr lang="en-GB" sz="1400" b="1" dirty="0" err="1">
                <a:latin typeface="Courier New" pitchFamily="49" charset="0"/>
              </a:rPr>
              <a:t>RxTime</a:t>
            </a:r>
            <a:r>
              <a:rPr lang="en-GB" sz="1400" b="1" dirty="0">
                <a:latin typeface="Courier New" pitchFamily="49" charset="0"/>
              </a:rPr>
              <a:t>&gt;08:04:44.398026</a:t>
            </a:r>
            <a:r>
              <a:rPr lang="en-GB" sz="1400" dirty="0">
                <a:latin typeface="Courier New" pitchFamily="49" charset="0"/>
              </a:rPr>
              <a:t> Size&gt;0060</a:t>
            </a:r>
            <a:endParaRPr lang="pl-PL" sz="1400" dirty="0">
              <a:latin typeface="Courier New" pitchFamily="49" charset="0"/>
            </a:endParaRPr>
          </a:p>
          <a:p>
            <a:endParaRPr lang="pl-PL" sz="1400" dirty="0">
              <a:latin typeface="Courier New" pitchFamily="49" charset="0"/>
            </a:endParaRPr>
          </a:p>
          <a:p>
            <a:r>
              <a:rPr lang="en-GB" sz="1400" dirty="0">
                <a:latin typeface="Courier New" pitchFamily="49" charset="0"/>
              </a:rPr>
              <a:t>Flow&gt;0001 </a:t>
            </a:r>
            <a:r>
              <a:rPr lang="en-GB" sz="1400" dirty="0" err="1">
                <a:latin typeface="Courier New" pitchFamily="49" charset="0"/>
              </a:rPr>
              <a:t>Seq</a:t>
            </a:r>
            <a:r>
              <a:rPr lang="en-GB" sz="1400" dirty="0">
                <a:latin typeface="Courier New" pitchFamily="49" charset="0"/>
              </a:rPr>
              <a:t>&gt;000021 </a:t>
            </a:r>
            <a:r>
              <a:rPr lang="en-GB" sz="1400" dirty="0" err="1">
                <a:latin typeface="Courier New" pitchFamily="49" charset="0"/>
              </a:rPr>
              <a:t>Src</a:t>
            </a:r>
            <a:r>
              <a:rPr lang="en-GB" sz="1400" dirty="0">
                <a:latin typeface="Courier New" pitchFamily="49" charset="0"/>
              </a:rPr>
              <a:t>&gt;      10.195.0.3/32783 </a:t>
            </a:r>
            <a:r>
              <a:rPr lang="en-GB" sz="1400" dirty="0" err="1">
                <a:latin typeface="Courier New" pitchFamily="49" charset="0"/>
              </a:rPr>
              <a:t>Dest</a:t>
            </a:r>
            <a:r>
              <a:rPr lang="en-GB" sz="1400" dirty="0">
                <a:latin typeface="Courier New" pitchFamily="49" charset="0"/>
              </a:rPr>
              <a:t>&gt;      10.203.2.2/5000  </a:t>
            </a:r>
            <a:r>
              <a:rPr lang="en-GB" sz="1400" b="1" dirty="0" err="1">
                <a:latin typeface="Courier New" pitchFamily="49" charset="0"/>
              </a:rPr>
              <a:t>TxTime</a:t>
            </a:r>
            <a:r>
              <a:rPr lang="en-GB" sz="1400" b="1" dirty="0">
                <a:latin typeface="Courier New" pitchFamily="49" charset="0"/>
              </a:rPr>
              <a:t>&gt;08:04:44.295645 </a:t>
            </a:r>
            <a:r>
              <a:rPr lang="en-GB" sz="1400" b="1" dirty="0" err="1">
                <a:latin typeface="Courier New" pitchFamily="49" charset="0"/>
              </a:rPr>
              <a:t>RxTime</a:t>
            </a:r>
            <a:r>
              <a:rPr lang="en-GB" sz="1400" b="1" dirty="0">
                <a:latin typeface="Courier New" pitchFamily="49" charset="0"/>
              </a:rPr>
              <a:t>&gt;08:04:44.447973</a:t>
            </a:r>
            <a:r>
              <a:rPr lang="en-GB" sz="1400" dirty="0">
                <a:latin typeface="Courier New" pitchFamily="49" charset="0"/>
              </a:rPr>
              <a:t> Size&gt;0060</a:t>
            </a:r>
            <a:endParaRPr lang="pl-PL" sz="1400" dirty="0">
              <a:latin typeface="Courier New" pitchFamily="49" charset="0"/>
            </a:endParaRPr>
          </a:p>
          <a:p>
            <a:endParaRPr lang="pl-PL" sz="1400" dirty="0">
              <a:latin typeface="Courier New" pitchFamily="49" charset="0"/>
            </a:endParaRPr>
          </a:p>
          <a:p>
            <a:r>
              <a:rPr lang="en-GB" sz="1400" dirty="0">
                <a:latin typeface="Courier New" pitchFamily="49" charset="0"/>
              </a:rPr>
              <a:t>Flow&gt;0001 </a:t>
            </a:r>
            <a:r>
              <a:rPr lang="en-GB" sz="1400" dirty="0" err="1">
                <a:latin typeface="Courier New" pitchFamily="49" charset="0"/>
              </a:rPr>
              <a:t>Seq</a:t>
            </a:r>
            <a:r>
              <a:rPr lang="en-GB" sz="1400" dirty="0">
                <a:latin typeface="Courier New" pitchFamily="49" charset="0"/>
              </a:rPr>
              <a:t>&gt;000022 </a:t>
            </a:r>
            <a:r>
              <a:rPr lang="en-GB" sz="1400" dirty="0" err="1">
                <a:latin typeface="Courier New" pitchFamily="49" charset="0"/>
              </a:rPr>
              <a:t>Src</a:t>
            </a:r>
            <a:r>
              <a:rPr lang="en-GB" sz="1400" dirty="0">
                <a:latin typeface="Courier New" pitchFamily="49" charset="0"/>
              </a:rPr>
              <a:t>&gt;      10.195.0.3/32783 </a:t>
            </a:r>
            <a:r>
              <a:rPr lang="en-GB" sz="1400" dirty="0" err="1">
                <a:latin typeface="Courier New" pitchFamily="49" charset="0"/>
              </a:rPr>
              <a:t>Dest</a:t>
            </a:r>
            <a:r>
              <a:rPr lang="en-GB" sz="1400" dirty="0">
                <a:latin typeface="Courier New" pitchFamily="49" charset="0"/>
              </a:rPr>
              <a:t>&gt;      10.203.2.2/5000  </a:t>
            </a:r>
            <a:r>
              <a:rPr lang="en-GB" sz="1400" b="1" dirty="0" err="1">
                <a:latin typeface="Courier New" pitchFamily="49" charset="0"/>
              </a:rPr>
              <a:t>TxTime</a:t>
            </a:r>
            <a:r>
              <a:rPr lang="en-GB" sz="1400" b="1" dirty="0">
                <a:latin typeface="Courier New" pitchFamily="49" charset="0"/>
              </a:rPr>
              <a:t>&gt;08:04:44.345637 </a:t>
            </a:r>
            <a:r>
              <a:rPr lang="en-GB" sz="1400" b="1" dirty="0" err="1">
                <a:latin typeface="Courier New" pitchFamily="49" charset="0"/>
              </a:rPr>
              <a:t>RxTime</a:t>
            </a:r>
            <a:r>
              <a:rPr lang="en-GB" sz="1400" b="1" dirty="0">
                <a:latin typeface="Courier New" pitchFamily="49" charset="0"/>
              </a:rPr>
              <a:t>&gt;08:04:44.497938</a:t>
            </a:r>
            <a:r>
              <a:rPr lang="en-GB" sz="1400" dirty="0">
                <a:latin typeface="Courier New" pitchFamily="49" charset="0"/>
              </a:rPr>
              <a:t> Size&gt;0060</a:t>
            </a:r>
            <a:endParaRPr lang="pl-PL" sz="1400" dirty="0">
              <a:latin typeface="Courier New" pitchFamily="49" charset="0"/>
            </a:endParaRPr>
          </a:p>
          <a:p>
            <a:endParaRPr lang="pl-PL" sz="1400" dirty="0">
              <a:latin typeface="Courier New" pitchFamily="49" charset="0"/>
            </a:endParaRPr>
          </a:p>
          <a:p>
            <a:r>
              <a:rPr lang="en-GB" sz="1400" dirty="0">
                <a:latin typeface="Courier New" pitchFamily="49" charset="0"/>
              </a:rPr>
              <a:t>Flow&gt;0001 </a:t>
            </a:r>
            <a:r>
              <a:rPr lang="en-GB" sz="1400" dirty="0" err="1">
                <a:latin typeface="Courier New" pitchFamily="49" charset="0"/>
              </a:rPr>
              <a:t>Seq</a:t>
            </a:r>
            <a:r>
              <a:rPr lang="en-GB" sz="1400" dirty="0">
                <a:latin typeface="Courier New" pitchFamily="49" charset="0"/>
              </a:rPr>
              <a:t>&gt;000023 </a:t>
            </a:r>
            <a:r>
              <a:rPr lang="en-GB" sz="1400" dirty="0" err="1">
                <a:latin typeface="Courier New" pitchFamily="49" charset="0"/>
              </a:rPr>
              <a:t>Src</a:t>
            </a:r>
            <a:r>
              <a:rPr lang="en-GB" sz="1400" dirty="0">
                <a:latin typeface="Courier New" pitchFamily="49" charset="0"/>
              </a:rPr>
              <a:t>&gt;      10.195.0.3/32783 </a:t>
            </a:r>
            <a:r>
              <a:rPr lang="en-GB" sz="1400" dirty="0" err="1">
                <a:latin typeface="Courier New" pitchFamily="49" charset="0"/>
              </a:rPr>
              <a:t>Dest</a:t>
            </a:r>
            <a:r>
              <a:rPr lang="en-GB" sz="1400" dirty="0">
                <a:latin typeface="Courier New" pitchFamily="49" charset="0"/>
              </a:rPr>
              <a:t>&gt;      10.203.2.2/5000  </a:t>
            </a:r>
            <a:r>
              <a:rPr lang="en-GB" sz="1400" b="1" dirty="0" err="1">
                <a:latin typeface="Courier New" pitchFamily="49" charset="0"/>
              </a:rPr>
              <a:t>TxTime</a:t>
            </a:r>
            <a:r>
              <a:rPr lang="en-GB" sz="1400" b="1" dirty="0">
                <a:latin typeface="Courier New" pitchFamily="49" charset="0"/>
              </a:rPr>
              <a:t>&gt;08:04:44.395628 </a:t>
            </a:r>
            <a:r>
              <a:rPr lang="en-GB" sz="1400" b="1" dirty="0" err="1">
                <a:latin typeface="Courier New" pitchFamily="49" charset="0"/>
              </a:rPr>
              <a:t>RxTime</a:t>
            </a:r>
            <a:r>
              <a:rPr lang="en-GB" sz="1400" b="1" dirty="0">
                <a:latin typeface="Courier New" pitchFamily="49" charset="0"/>
              </a:rPr>
              <a:t>&gt;08:04:44.547898</a:t>
            </a:r>
            <a:r>
              <a:rPr lang="en-GB" sz="1400" dirty="0">
                <a:latin typeface="Courier New" pitchFamily="49" charset="0"/>
              </a:rPr>
              <a:t> Size&gt;0060 </a:t>
            </a:r>
          </a:p>
          <a:p>
            <a:pPr>
              <a:spcBef>
                <a:spcPct val="50000"/>
              </a:spcBef>
            </a:pPr>
            <a:endParaRPr lang="en-GB" sz="14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ETOS 2022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195-E611-4E31-A8B4-95806F3CA765}" type="slidenum">
              <a:rPr lang="pl-PL"/>
              <a:pPr/>
              <a:t>9</a:t>
            </a:fld>
            <a:endParaRPr lang="pl-PL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/>
              <a:t>Wyniki pomiarowe – narzędzie MGEN (2)</a:t>
            </a:r>
            <a:endParaRPr lang="en-GB" sz="3200"/>
          </a:p>
        </p:txBody>
      </p:sp>
      <p:sp>
        <p:nvSpPr>
          <p:cNvPr id="1433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3364" name="Picture 4" descr="delay-1M-lab02-lab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52513"/>
            <a:ext cx="5976937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5" name="Picture 5" descr="delay-dist-1M-lab02-lab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213100"/>
            <a:ext cx="621823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an">
  <a:themeElements>
    <a:clrScheme name="Plan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Pl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Plan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n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n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n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n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n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n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n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86147EF3571934DB558C02414C3843F" ma:contentTypeVersion="2" ma:contentTypeDescription="Utwórz nowy dokument." ma:contentTypeScope="" ma:versionID="32bd453b6dfe96d844c7cd9ea8f324c1">
  <xsd:schema xmlns:xsd="http://www.w3.org/2001/XMLSchema" xmlns:xs="http://www.w3.org/2001/XMLSchema" xmlns:p="http://schemas.microsoft.com/office/2006/metadata/properties" xmlns:ns2="73272d27-3c34-44be-93dd-82576e6c6058" targetNamespace="http://schemas.microsoft.com/office/2006/metadata/properties" ma:root="true" ma:fieldsID="5d390bcab5c8c8850c9c136461d7924a" ns2:_="">
    <xsd:import namespace="73272d27-3c34-44be-93dd-82576e6c60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72d27-3c34-44be-93dd-82576e6c60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E32416-0749-46A9-A253-05195DC685F9}"/>
</file>

<file path=customXml/itemProps2.xml><?xml version="1.0" encoding="utf-8"?>
<ds:datastoreItem xmlns:ds="http://schemas.openxmlformats.org/officeDocument/2006/customXml" ds:itemID="{F4432900-79C4-4443-AEB1-5F38C72A4219}"/>
</file>

<file path=customXml/itemProps3.xml><?xml version="1.0" encoding="utf-8"?>
<ds:datastoreItem xmlns:ds="http://schemas.openxmlformats.org/officeDocument/2006/customXml" ds:itemID="{0E3C34E8-416E-42F8-B29B-7CF7163DC793}"/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Designs\Plan.pot</Template>
  <TotalTime>5467</TotalTime>
  <Words>1409</Words>
  <Application>Microsoft Office PowerPoint</Application>
  <PresentationFormat>Pokaz na ekranie (4:3)</PresentationFormat>
  <Paragraphs>325</Paragraphs>
  <Slides>34</Slides>
  <Notes>1</Notes>
  <HiddenSlides>0</HiddenSlides>
  <MMClips>2</MMClips>
  <ScaleCrop>false</ScaleCrop>
  <HeadingPairs>
    <vt:vector size="8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2</vt:i4>
      </vt:variant>
      <vt:variant>
        <vt:lpstr>Tytuły slajdów</vt:lpstr>
      </vt:variant>
      <vt:variant>
        <vt:i4>34</vt:i4>
      </vt:variant>
    </vt:vector>
  </HeadingPairs>
  <TitlesOfParts>
    <vt:vector size="44" baseType="lpstr">
      <vt:lpstr>Arial</vt:lpstr>
      <vt:lpstr>Courier New</vt:lpstr>
      <vt:lpstr>Symbol</vt:lpstr>
      <vt:lpstr>Tahoma</vt:lpstr>
      <vt:lpstr>Times New Roman</vt:lpstr>
      <vt:lpstr>TimesNewRoman</vt:lpstr>
      <vt:lpstr>Wingdings</vt:lpstr>
      <vt:lpstr>Plan</vt:lpstr>
      <vt:lpstr>Obraz</vt:lpstr>
      <vt:lpstr>Równanie</vt:lpstr>
      <vt:lpstr>Eksperymenty w teleinformatycznych sieciach badawczych (ETOS)  wykład 3: Metody pomiarowe </vt:lpstr>
      <vt:lpstr>Plan wykładu</vt:lpstr>
      <vt:lpstr>Wprowadzenie</vt:lpstr>
      <vt:lpstr>Plan wykładu</vt:lpstr>
      <vt:lpstr>Metody pomiarowe</vt:lpstr>
      <vt:lpstr>Metody pomiarowe aktywne</vt:lpstr>
      <vt:lpstr>Przykładowe narzędzie pomiarowe –MGEN </vt:lpstr>
      <vt:lpstr>Wyniki pomiarowe – narzędzie MGEN (1)</vt:lpstr>
      <vt:lpstr>Wyniki pomiarowe – narzędzie MGEN (2)</vt:lpstr>
      <vt:lpstr>Wyniki pomiarowe – narzędzie MGEN (3)</vt:lpstr>
      <vt:lpstr>Wyniki pomiarowe – narzędzie MGEN (4)</vt:lpstr>
      <vt:lpstr>Pomiar metodą aktywną - podsumowanie</vt:lpstr>
      <vt:lpstr>Metody pomiarowe pasywne</vt:lpstr>
      <vt:lpstr>Pomiar metodą pasywną (2)</vt:lpstr>
      <vt:lpstr>Przykładowe narzędzia pomiarowe</vt:lpstr>
      <vt:lpstr>Pomiar metodą pasywną - podsumowanie</vt:lpstr>
      <vt:lpstr>Metody dwu- i jednopunktowe (1)</vt:lpstr>
      <vt:lpstr>Metody dwu- i jednopunktowe (2)</vt:lpstr>
      <vt:lpstr>Metody dwu- i jednopunktowe (3)</vt:lpstr>
      <vt:lpstr>Plan wykładu</vt:lpstr>
      <vt:lpstr>Rodzaje pomiarów (1)</vt:lpstr>
      <vt:lpstr>Rodzaje pomiarów (2)</vt:lpstr>
      <vt:lpstr>Rodzaje pomiarów (3)</vt:lpstr>
      <vt:lpstr>Plan wykładu</vt:lpstr>
      <vt:lpstr>Metody pomiaru dostępnej przepływności (AvB)</vt:lpstr>
      <vt:lpstr>Metody pasywne</vt:lpstr>
      <vt:lpstr>Pomiar AvB metodą dyspersji par pakietów</vt:lpstr>
      <vt:lpstr>Pomiar AvB metodą dyspersji par pakietów</vt:lpstr>
      <vt:lpstr>Pomiar AvB metodą dyspersji par pakietów</vt:lpstr>
      <vt:lpstr>Pomiar AvB metodą dyspersji par pakietów</vt:lpstr>
      <vt:lpstr>Pomiar AvB metodą dyspersji par pakietów</vt:lpstr>
      <vt:lpstr>Pomiar metodą chwilowego przeciążania (1)</vt:lpstr>
      <vt:lpstr>Pomiar metodą chwilowego przeciążania (2)</vt:lpstr>
      <vt:lpstr>Pomiar metodą chwilowego przeciążania (1)</vt:lpstr>
    </vt:vector>
  </TitlesOfParts>
  <Company>Instytut Telekomunikacji PW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MOPS: Metody pomiarowe</dc:title>
  <dc:creator>Andrzej Bęben</dc:creator>
  <cp:lastModifiedBy>Andrzej Bęben</cp:lastModifiedBy>
  <cp:revision>203</cp:revision>
  <dcterms:created xsi:type="dcterms:W3CDTF">2005-01-21T11:15:17Z</dcterms:created>
  <dcterms:modified xsi:type="dcterms:W3CDTF">2022-03-18T13:16:59Z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0x010100C86147EF3571934DB558C02414C3843F</vt:lpwstr>
  </property>
</Properties>
</file>